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266" r:id="rId3"/>
    <p:sldId id="283" r:id="rId4"/>
    <p:sldId id="273" r:id="rId5"/>
    <p:sldId id="2147472671" r:id="rId6"/>
    <p:sldId id="2147472664" r:id="rId7"/>
    <p:sldId id="291" r:id="rId8"/>
    <p:sldId id="288" r:id="rId9"/>
    <p:sldId id="285" r:id="rId10"/>
    <p:sldId id="290" r:id="rId11"/>
    <p:sldId id="260" r:id="rId12"/>
    <p:sldId id="264" r:id="rId13"/>
    <p:sldId id="275" r:id="rId14"/>
    <p:sldId id="289" r:id="rId15"/>
    <p:sldId id="276" r:id="rId16"/>
    <p:sldId id="280" r:id="rId17"/>
    <p:sldId id="277" r:id="rId18"/>
    <p:sldId id="278" r:id="rId19"/>
    <p:sldId id="279" r:id="rId20"/>
    <p:sldId id="282" r:id="rId21"/>
    <p:sldId id="281" r:id="rId22"/>
    <p:sldId id="287" r:id="rId23"/>
    <p:sldId id="286" r:id="rId24"/>
    <p:sldId id="2147472662" r:id="rId25"/>
    <p:sldId id="284" r:id="rId26"/>
    <p:sldId id="2147472665" r:id="rId27"/>
    <p:sldId id="2147472666" r:id="rId28"/>
    <p:sldId id="2147472667" r:id="rId29"/>
    <p:sldId id="2147472668" r:id="rId30"/>
    <p:sldId id="2147472669" r:id="rId31"/>
    <p:sldId id="2147472670" r:id="rId32"/>
    <p:sldId id="274"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FF40FF"/>
    <a:srgbClr val="0096FF"/>
    <a:srgbClr val="FF9300"/>
    <a:srgbClr val="C48C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89"/>
    <p:restoredTop sz="94694"/>
  </p:normalViewPr>
  <p:slideViewPr>
    <p:cSldViewPr snapToGrid="0">
      <p:cViewPr varScale="1">
        <p:scale>
          <a:sx n="100" d="100"/>
          <a:sy n="100" d="100"/>
        </p:scale>
        <p:origin x="168" y="368"/>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059B7F-DE39-1947-8327-36495357964A}" type="datetimeFigureOut">
              <a:rPr lang="en-US" smtClean="0"/>
              <a:t>10/12/23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0811C4-7D33-1343-B8E7-F876F1F77C50}" type="slidenum">
              <a:rPr lang="en-US" smtClean="0"/>
              <a:t>‹#›</a:t>
            </a:fld>
            <a:endParaRPr lang="en-US"/>
          </a:p>
        </p:txBody>
      </p:sp>
    </p:spTree>
    <p:extLst>
      <p:ext uri="{BB962C8B-B14F-4D97-AF65-F5344CB8AC3E}">
        <p14:creationId xmlns:p14="http://schemas.microsoft.com/office/powerpoint/2010/main" val="2026366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D682A-D894-4716-BB27-73CDE230A7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23AA02-BE9A-CBD8-6E80-16F94D6949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A57147F-A6F1-5708-5B05-3750BE1C5F84}"/>
              </a:ext>
            </a:extLst>
          </p:cNvPr>
          <p:cNvSpPr>
            <a:spLocks noGrp="1"/>
          </p:cNvSpPr>
          <p:nvPr>
            <p:ph type="dt" sz="half" idx="10"/>
          </p:nvPr>
        </p:nvSpPr>
        <p:spPr/>
        <p:txBody>
          <a:bodyPr/>
          <a:lstStyle/>
          <a:p>
            <a:fld id="{16F4390C-9D4F-2943-99BA-917EFAFD7D37}" type="datetime1">
              <a:rPr lang="en-US" smtClean="0"/>
              <a:t>10/12/23</a:t>
            </a:fld>
            <a:endParaRPr lang="en-US"/>
          </a:p>
        </p:txBody>
      </p:sp>
      <p:sp>
        <p:nvSpPr>
          <p:cNvPr id="5" name="Footer Placeholder 4">
            <a:extLst>
              <a:ext uri="{FF2B5EF4-FFF2-40B4-BE49-F238E27FC236}">
                <a16:creationId xmlns:a16="http://schemas.microsoft.com/office/drawing/2014/main" id="{85C4E002-65D6-02CE-AFA1-705E9A908C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BFD070-69A3-8E2C-139D-D9F1E95470F4}"/>
              </a:ext>
            </a:extLst>
          </p:cNvPr>
          <p:cNvSpPr>
            <a:spLocks noGrp="1"/>
          </p:cNvSpPr>
          <p:nvPr>
            <p:ph type="sldNum" sz="quarter" idx="12"/>
          </p:nvPr>
        </p:nvSpPr>
        <p:spPr>
          <a:xfrm>
            <a:off x="9156700" y="6350000"/>
            <a:ext cx="2743200" cy="365125"/>
          </a:xfrm>
        </p:spPr>
        <p:txBody>
          <a:bodyPr/>
          <a:lstStyle>
            <a:lvl1pPr>
              <a:defRPr sz="1600"/>
            </a:lvl1pPr>
          </a:lstStyle>
          <a:p>
            <a:fld id="{E4E17628-BB69-494D-BA8C-C14032583637}" type="slidenum">
              <a:rPr lang="en-US" smtClean="0"/>
              <a:pPr/>
              <a:t>‹#›</a:t>
            </a:fld>
            <a:endParaRPr lang="en-US"/>
          </a:p>
        </p:txBody>
      </p:sp>
    </p:spTree>
    <p:extLst>
      <p:ext uri="{BB962C8B-B14F-4D97-AF65-F5344CB8AC3E}">
        <p14:creationId xmlns:p14="http://schemas.microsoft.com/office/powerpoint/2010/main" val="30796538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11FEB-8F01-E5F4-C002-3BB6C522E8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3CE71A-DEFB-952E-8D5A-1246E7251E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DFAB9D-D737-4C43-674A-42C6A05D6AFD}"/>
              </a:ext>
            </a:extLst>
          </p:cNvPr>
          <p:cNvSpPr>
            <a:spLocks noGrp="1"/>
          </p:cNvSpPr>
          <p:nvPr>
            <p:ph type="dt" sz="half" idx="10"/>
          </p:nvPr>
        </p:nvSpPr>
        <p:spPr/>
        <p:txBody>
          <a:bodyPr/>
          <a:lstStyle/>
          <a:p>
            <a:fld id="{63BBDFD6-646B-5647-9D4F-EAD8E4590F47}" type="datetime1">
              <a:rPr lang="en-US" smtClean="0"/>
              <a:t>10/12/23</a:t>
            </a:fld>
            <a:endParaRPr lang="en-US"/>
          </a:p>
        </p:txBody>
      </p:sp>
      <p:sp>
        <p:nvSpPr>
          <p:cNvPr id="5" name="Footer Placeholder 4">
            <a:extLst>
              <a:ext uri="{FF2B5EF4-FFF2-40B4-BE49-F238E27FC236}">
                <a16:creationId xmlns:a16="http://schemas.microsoft.com/office/drawing/2014/main" id="{42224355-D606-8058-3965-A557466312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EE5797-7D7B-D1C3-B6F8-152C5FA6AB26}"/>
              </a:ext>
            </a:extLst>
          </p:cNvPr>
          <p:cNvSpPr>
            <a:spLocks noGrp="1"/>
          </p:cNvSpPr>
          <p:nvPr>
            <p:ph type="sldNum" sz="quarter" idx="12"/>
          </p:nvPr>
        </p:nvSpPr>
        <p:spPr/>
        <p:txBody>
          <a:bodyPr/>
          <a:lstStyle/>
          <a:p>
            <a:fld id="{E4E17628-BB69-494D-BA8C-C14032583637}" type="slidenum">
              <a:rPr lang="en-US" smtClean="0"/>
              <a:t>‹#›</a:t>
            </a:fld>
            <a:endParaRPr lang="en-US"/>
          </a:p>
        </p:txBody>
      </p:sp>
    </p:spTree>
    <p:extLst>
      <p:ext uri="{BB962C8B-B14F-4D97-AF65-F5344CB8AC3E}">
        <p14:creationId xmlns:p14="http://schemas.microsoft.com/office/powerpoint/2010/main" val="95428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936CDD-1197-52E7-C3A3-84B6A60782E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8A70008-9828-4967-7753-E184CFCE63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C4B801-4457-7E83-C151-C7E8CB5F6C2E}"/>
              </a:ext>
            </a:extLst>
          </p:cNvPr>
          <p:cNvSpPr>
            <a:spLocks noGrp="1"/>
          </p:cNvSpPr>
          <p:nvPr>
            <p:ph type="dt" sz="half" idx="10"/>
          </p:nvPr>
        </p:nvSpPr>
        <p:spPr/>
        <p:txBody>
          <a:bodyPr/>
          <a:lstStyle/>
          <a:p>
            <a:fld id="{E79F6F5B-72F1-2141-BFFF-79C94014C4CE}" type="datetime1">
              <a:rPr lang="en-US" smtClean="0"/>
              <a:t>10/12/23</a:t>
            </a:fld>
            <a:endParaRPr lang="en-US"/>
          </a:p>
        </p:txBody>
      </p:sp>
      <p:sp>
        <p:nvSpPr>
          <p:cNvPr id="5" name="Footer Placeholder 4">
            <a:extLst>
              <a:ext uri="{FF2B5EF4-FFF2-40B4-BE49-F238E27FC236}">
                <a16:creationId xmlns:a16="http://schemas.microsoft.com/office/drawing/2014/main" id="{A0DE357E-BE82-A24C-AB82-1EC1E978F2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5F5AB1-D420-67A5-6743-C73754F765A4}"/>
              </a:ext>
            </a:extLst>
          </p:cNvPr>
          <p:cNvSpPr>
            <a:spLocks noGrp="1"/>
          </p:cNvSpPr>
          <p:nvPr>
            <p:ph type="sldNum" sz="quarter" idx="12"/>
          </p:nvPr>
        </p:nvSpPr>
        <p:spPr/>
        <p:txBody>
          <a:bodyPr/>
          <a:lstStyle/>
          <a:p>
            <a:fld id="{E4E17628-BB69-494D-BA8C-C14032583637}" type="slidenum">
              <a:rPr lang="en-US" smtClean="0"/>
              <a:t>‹#›</a:t>
            </a:fld>
            <a:endParaRPr lang="en-US"/>
          </a:p>
        </p:txBody>
      </p:sp>
    </p:spTree>
    <p:extLst>
      <p:ext uri="{BB962C8B-B14F-4D97-AF65-F5344CB8AC3E}">
        <p14:creationId xmlns:p14="http://schemas.microsoft.com/office/powerpoint/2010/main" val="1858911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96FA3-DB09-9841-919A-E68F0E8D479E}"/>
              </a:ext>
            </a:extLst>
          </p:cNvPr>
          <p:cNvSpPr>
            <a:spLocks noGrp="1"/>
          </p:cNvSpPr>
          <p:nvPr>
            <p:ph type="title"/>
          </p:nvPr>
        </p:nvSpPr>
        <p:spPr>
          <a:xfrm>
            <a:off x="589722" y="163721"/>
            <a:ext cx="10515600" cy="861223"/>
          </a:xfrm>
        </p:spPr>
        <p:txBody>
          <a:bodyPr/>
          <a:lstStyle>
            <a:lvl1pPr>
              <a:defRPr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E5AA7D5E-1733-745A-87E1-6CECF17F57BC}"/>
              </a:ext>
            </a:extLst>
          </p:cNvPr>
          <p:cNvSpPr>
            <a:spLocks noGrp="1"/>
          </p:cNvSpPr>
          <p:nvPr>
            <p:ph idx="1"/>
          </p:nvPr>
        </p:nvSpPr>
        <p:spPr>
          <a:xfrm>
            <a:off x="838200" y="1359277"/>
            <a:ext cx="10515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E361B0-09DA-ABFB-C234-F265FD94DD18}"/>
              </a:ext>
            </a:extLst>
          </p:cNvPr>
          <p:cNvSpPr>
            <a:spLocks noGrp="1"/>
          </p:cNvSpPr>
          <p:nvPr>
            <p:ph type="dt" sz="half" idx="10"/>
          </p:nvPr>
        </p:nvSpPr>
        <p:spPr/>
        <p:txBody>
          <a:bodyPr/>
          <a:lstStyle/>
          <a:p>
            <a:fld id="{77F2C1EC-DA29-DE4D-925E-367EC55CE475}" type="datetime1">
              <a:rPr lang="en-US" smtClean="0"/>
              <a:t>10/12/23</a:t>
            </a:fld>
            <a:endParaRPr lang="en-US"/>
          </a:p>
        </p:txBody>
      </p:sp>
      <p:sp>
        <p:nvSpPr>
          <p:cNvPr id="5" name="Footer Placeholder 4">
            <a:extLst>
              <a:ext uri="{FF2B5EF4-FFF2-40B4-BE49-F238E27FC236}">
                <a16:creationId xmlns:a16="http://schemas.microsoft.com/office/drawing/2014/main" id="{837DF945-1AEF-CC2D-8FBC-0BB3A500FE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C49975-B740-2AF8-B5FD-4BF2A8431601}"/>
              </a:ext>
            </a:extLst>
          </p:cNvPr>
          <p:cNvSpPr>
            <a:spLocks noGrp="1"/>
          </p:cNvSpPr>
          <p:nvPr>
            <p:ph type="sldNum" sz="quarter" idx="12"/>
          </p:nvPr>
        </p:nvSpPr>
        <p:spPr/>
        <p:txBody>
          <a:bodyPr/>
          <a:lstStyle/>
          <a:p>
            <a:fld id="{E4E17628-BB69-494D-BA8C-C14032583637}" type="slidenum">
              <a:rPr lang="en-US" smtClean="0"/>
              <a:t>‹#›</a:t>
            </a:fld>
            <a:endParaRPr lang="en-US"/>
          </a:p>
        </p:txBody>
      </p:sp>
      <p:sp>
        <p:nvSpPr>
          <p:cNvPr id="8" name="Rectangle 7">
            <a:extLst>
              <a:ext uri="{FF2B5EF4-FFF2-40B4-BE49-F238E27FC236}">
                <a16:creationId xmlns:a16="http://schemas.microsoft.com/office/drawing/2014/main" id="{4CC9219E-606C-D395-5F43-84C40D947787}"/>
              </a:ext>
            </a:extLst>
          </p:cNvPr>
          <p:cNvSpPr/>
          <p:nvPr userDrawn="1"/>
        </p:nvSpPr>
        <p:spPr>
          <a:xfrm>
            <a:off x="589722" y="1057934"/>
            <a:ext cx="10515600" cy="89451"/>
          </a:xfrm>
          <a:prstGeom prst="rect">
            <a:avLst/>
          </a:prstGeom>
          <a:gradFill flip="none" rotWithShape="1">
            <a:gsLst>
              <a:gs pos="0">
                <a:srgbClr val="0070C0">
                  <a:tint val="66000"/>
                  <a:satMod val="160000"/>
                </a:srgbClr>
              </a:gs>
              <a:gs pos="36000">
                <a:srgbClr val="0070C0">
                  <a:tint val="44500"/>
                  <a:satMod val="160000"/>
                </a:srgbClr>
              </a:gs>
              <a:gs pos="67000">
                <a:schemeClr val="bg1"/>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Code Savvy | LinkedIn">
            <a:extLst>
              <a:ext uri="{FF2B5EF4-FFF2-40B4-BE49-F238E27FC236}">
                <a16:creationId xmlns:a16="http://schemas.microsoft.com/office/drawing/2014/main" id="{4D2278E5-AE9E-A916-E221-D8DAEC697DFE}"/>
              </a:ext>
            </a:extLst>
          </p:cNvPr>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rcRect/>
          <a:stretch/>
        </p:blipFill>
        <p:spPr bwMode="auto">
          <a:xfrm>
            <a:off x="190500" y="5922507"/>
            <a:ext cx="1003300" cy="759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85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E295B-BCCD-A0DE-5867-0262838475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0F4F275-1CFA-49B5-C1FA-B3232ED514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6D02CC-EB9E-63D4-88AB-6E29A6FF77B5}"/>
              </a:ext>
            </a:extLst>
          </p:cNvPr>
          <p:cNvSpPr>
            <a:spLocks noGrp="1"/>
          </p:cNvSpPr>
          <p:nvPr>
            <p:ph type="dt" sz="half" idx="10"/>
          </p:nvPr>
        </p:nvSpPr>
        <p:spPr/>
        <p:txBody>
          <a:bodyPr/>
          <a:lstStyle/>
          <a:p>
            <a:fld id="{D1B35537-EB14-1549-BC50-4B7A111B1F3F}" type="datetime1">
              <a:rPr lang="en-US" smtClean="0"/>
              <a:t>10/12/23</a:t>
            </a:fld>
            <a:endParaRPr lang="en-US"/>
          </a:p>
        </p:txBody>
      </p:sp>
      <p:sp>
        <p:nvSpPr>
          <p:cNvPr id="5" name="Footer Placeholder 4">
            <a:extLst>
              <a:ext uri="{FF2B5EF4-FFF2-40B4-BE49-F238E27FC236}">
                <a16:creationId xmlns:a16="http://schemas.microsoft.com/office/drawing/2014/main" id="{555EA2DB-B121-3FB8-2AC2-F8ACB8A5EE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82BD6E-D91A-7433-2CE3-C39A12767D29}"/>
              </a:ext>
            </a:extLst>
          </p:cNvPr>
          <p:cNvSpPr>
            <a:spLocks noGrp="1"/>
          </p:cNvSpPr>
          <p:nvPr>
            <p:ph type="sldNum" sz="quarter" idx="12"/>
          </p:nvPr>
        </p:nvSpPr>
        <p:spPr/>
        <p:txBody>
          <a:bodyPr/>
          <a:lstStyle/>
          <a:p>
            <a:fld id="{E4E17628-BB69-494D-BA8C-C14032583637}" type="slidenum">
              <a:rPr lang="en-US" smtClean="0"/>
              <a:t>‹#›</a:t>
            </a:fld>
            <a:endParaRPr lang="en-US"/>
          </a:p>
        </p:txBody>
      </p:sp>
    </p:spTree>
    <p:extLst>
      <p:ext uri="{BB962C8B-B14F-4D97-AF65-F5344CB8AC3E}">
        <p14:creationId xmlns:p14="http://schemas.microsoft.com/office/powerpoint/2010/main" val="3923529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0EFBE-1982-F91A-F54B-9495285B5EA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56129C-313B-AD05-6D9C-2EAB38CCBA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56348E1-D926-8B39-7902-212E59664C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C7423A-4792-8E6B-CB83-3BABFEE67FA5}"/>
              </a:ext>
            </a:extLst>
          </p:cNvPr>
          <p:cNvSpPr>
            <a:spLocks noGrp="1"/>
          </p:cNvSpPr>
          <p:nvPr>
            <p:ph type="dt" sz="half" idx="10"/>
          </p:nvPr>
        </p:nvSpPr>
        <p:spPr/>
        <p:txBody>
          <a:bodyPr/>
          <a:lstStyle/>
          <a:p>
            <a:fld id="{39938DF5-1D3A-6C4F-BA16-416DEFFBB95C}" type="datetime1">
              <a:rPr lang="en-US" smtClean="0"/>
              <a:t>10/12/23</a:t>
            </a:fld>
            <a:endParaRPr lang="en-US"/>
          </a:p>
        </p:txBody>
      </p:sp>
      <p:sp>
        <p:nvSpPr>
          <p:cNvPr id="6" name="Footer Placeholder 5">
            <a:extLst>
              <a:ext uri="{FF2B5EF4-FFF2-40B4-BE49-F238E27FC236}">
                <a16:creationId xmlns:a16="http://schemas.microsoft.com/office/drawing/2014/main" id="{DBA70EED-F9EA-C81D-DB91-CA805FD803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B67360-FE63-C37E-A5E2-9A96979CDACD}"/>
              </a:ext>
            </a:extLst>
          </p:cNvPr>
          <p:cNvSpPr>
            <a:spLocks noGrp="1"/>
          </p:cNvSpPr>
          <p:nvPr>
            <p:ph type="sldNum" sz="quarter" idx="12"/>
          </p:nvPr>
        </p:nvSpPr>
        <p:spPr/>
        <p:txBody>
          <a:bodyPr/>
          <a:lstStyle/>
          <a:p>
            <a:fld id="{E4E17628-BB69-494D-BA8C-C14032583637}" type="slidenum">
              <a:rPr lang="en-US" smtClean="0"/>
              <a:t>‹#›</a:t>
            </a:fld>
            <a:endParaRPr lang="en-US"/>
          </a:p>
        </p:txBody>
      </p:sp>
      <p:sp>
        <p:nvSpPr>
          <p:cNvPr id="8" name="Rectangle 7">
            <a:extLst>
              <a:ext uri="{FF2B5EF4-FFF2-40B4-BE49-F238E27FC236}">
                <a16:creationId xmlns:a16="http://schemas.microsoft.com/office/drawing/2014/main" id="{B45210C7-12BB-6264-6155-64E00167FB66}"/>
              </a:ext>
            </a:extLst>
          </p:cNvPr>
          <p:cNvSpPr/>
          <p:nvPr userDrawn="1"/>
        </p:nvSpPr>
        <p:spPr>
          <a:xfrm>
            <a:off x="838200" y="1713431"/>
            <a:ext cx="10515600" cy="89451"/>
          </a:xfrm>
          <a:prstGeom prst="rect">
            <a:avLst/>
          </a:prstGeom>
          <a:gradFill flip="none" rotWithShape="1">
            <a:gsLst>
              <a:gs pos="0">
                <a:srgbClr val="0070C0">
                  <a:tint val="66000"/>
                  <a:satMod val="160000"/>
                </a:srgbClr>
              </a:gs>
              <a:gs pos="36000">
                <a:srgbClr val="0070C0">
                  <a:tint val="44500"/>
                  <a:satMod val="160000"/>
                </a:srgbClr>
              </a:gs>
              <a:gs pos="67000">
                <a:schemeClr val="bg1"/>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1148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5933F-891B-AF70-C617-8F1CFCDE3FF0}"/>
              </a:ext>
            </a:extLst>
          </p:cNvPr>
          <p:cNvSpPr>
            <a:spLocks noGrp="1"/>
          </p:cNvSpPr>
          <p:nvPr>
            <p:ph type="title"/>
          </p:nvPr>
        </p:nvSpPr>
        <p:spPr>
          <a:xfrm>
            <a:off x="437016" y="5556"/>
            <a:ext cx="10515600" cy="1115674"/>
          </a:xfrm>
        </p:spPr>
        <p:txBody>
          <a:bodyPr/>
          <a:lstStyle/>
          <a:p>
            <a:r>
              <a:rPr lang="en-US"/>
              <a:t>Click to edit Master title style</a:t>
            </a:r>
          </a:p>
        </p:txBody>
      </p:sp>
      <p:sp>
        <p:nvSpPr>
          <p:cNvPr id="3" name="Text Placeholder 2">
            <a:extLst>
              <a:ext uri="{FF2B5EF4-FFF2-40B4-BE49-F238E27FC236}">
                <a16:creationId xmlns:a16="http://schemas.microsoft.com/office/drawing/2014/main" id="{22F5719D-D855-E177-0246-0D6D45F0BF31}"/>
              </a:ext>
            </a:extLst>
          </p:cNvPr>
          <p:cNvSpPr>
            <a:spLocks noGrp="1"/>
          </p:cNvSpPr>
          <p:nvPr>
            <p:ph type="body" idx="1"/>
          </p:nvPr>
        </p:nvSpPr>
        <p:spPr>
          <a:xfrm>
            <a:off x="437016" y="148454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81EA3C-C354-B5B6-92C9-306501FF0BD6}"/>
              </a:ext>
            </a:extLst>
          </p:cNvPr>
          <p:cNvSpPr>
            <a:spLocks noGrp="1"/>
          </p:cNvSpPr>
          <p:nvPr>
            <p:ph sz="half" idx="2"/>
          </p:nvPr>
        </p:nvSpPr>
        <p:spPr>
          <a:xfrm>
            <a:off x="437016" y="2308452"/>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3A5FDD-4AA3-924F-E3B3-FFAE7485959E}"/>
              </a:ext>
            </a:extLst>
          </p:cNvPr>
          <p:cNvSpPr>
            <a:spLocks noGrp="1"/>
          </p:cNvSpPr>
          <p:nvPr>
            <p:ph type="body" sz="quarter" idx="3"/>
          </p:nvPr>
        </p:nvSpPr>
        <p:spPr>
          <a:xfrm>
            <a:off x="5769428" y="148454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11EB3D-BED4-C1A8-CD8A-8C5DBF85BEC6}"/>
              </a:ext>
            </a:extLst>
          </p:cNvPr>
          <p:cNvSpPr>
            <a:spLocks noGrp="1"/>
          </p:cNvSpPr>
          <p:nvPr>
            <p:ph sz="quarter" idx="4"/>
          </p:nvPr>
        </p:nvSpPr>
        <p:spPr>
          <a:xfrm>
            <a:off x="5769428" y="2308452"/>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BFA3020-9328-916E-2BCE-8F1EFF54A815}"/>
              </a:ext>
            </a:extLst>
          </p:cNvPr>
          <p:cNvSpPr>
            <a:spLocks noGrp="1"/>
          </p:cNvSpPr>
          <p:nvPr>
            <p:ph type="dt" sz="half" idx="10"/>
          </p:nvPr>
        </p:nvSpPr>
        <p:spPr/>
        <p:txBody>
          <a:bodyPr/>
          <a:lstStyle/>
          <a:p>
            <a:fld id="{F5FE30F3-D4D4-204F-BCDD-E2A0CCCB5414}" type="datetime1">
              <a:rPr lang="en-US" smtClean="0"/>
              <a:t>10/12/23</a:t>
            </a:fld>
            <a:endParaRPr lang="en-US"/>
          </a:p>
        </p:txBody>
      </p:sp>
      <p:sp>
        <p:nvSpPr>
          <p:cNvPr id="8" name="Footer Placeholder 7">
            <a:extLst>
              <a:ext uri="{FF2B5EF4-FFF2-40B4-BE49-F238E27FC236}">
                <a16:creationId xmlns:a16="http://schemas.microsoft.com/office/drawing/2014/main" id="{C85E9D4D-5272-EA7D-B09D-4700FD01EB3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8742148-22D4-98C5-DC36-3911646C6968}"/>
              </a:ext>
            </a:extLst>
          </p:cNvPr>
          <p:cNvSpPr>
            <a:spLocks noGrp="1"/>
          </p:cNvSpPr>
          <p:nvPr>
            <p:ph type="sldNum" sz="quarter" idx="12"/>
          </p:nvPr>
        </p:nvSpPr>
        <p:spPr/>
        <p:txBody>
          <a:bodyPr/>
          <a:lstStyle/>
          <a:p>
            <a:fld id="{E4E17628-BB69-494D-BA8C-C14032583637}" type="slidenum">
              <a:rPr lang="en-US" smtClean="0"/>
              <a:t>‹#›</a:t>
            </a:fld>
            <a:endParaRPr lang="en-US"/>
          </a:p>
        </p:txBody>
      </p:sp>
      <p:sp>
        <p:nvSpPr>
          <p:cNvPr id="10" name="Rectangle 9">
            <a:extLst>
              <a:ext uri="{FF2B5EF4-FFF2-40B4-BE49-F238E27FC236}">
                <a16:creationId xmlns:a16="http://schemas.microsoft.com/office/drawing/2014/main" id="{EF13BC46-A4A6-5FCC-B6C2-7DDC9ABC51FA}"/>
              </a:ext>
            </a:extLst>
          </p:cNvPr>
          <p:cNvSpPr/>
          <p:nvPr userDrawn="1"/>
        </p:nvSpPr>
        <p:spPr>
          <a:xfrm>
            <a:off x="437016" y="1159848"/>
            <a:ext cx="10515600" cy="89451"/>
          </a:xfrm>
          <a:prstGeom prst="rect">
            <a:avLst/>
          </a:prstGeom>
          <a:gradFill flip="none" rotWithShape="1">
            <a:gsLst>
              <a:gs pos="0">
                <a:srgbClr val="0070C0">
                  <a:tint val="66000"/>
                  <a:satMod val="160000"/>
                </a:srgbClr>
              </a:gs>
              <a:gs pos="36000">
                <a:srgbClr val="0070C0">
                  <a:tint val="44500"/>
                  <a:satMod val="160000"/>
                </a:srgbClr>
              </a:gs>
              <a:gs pos="67000">
                <a:schemeClr val="bg1"/>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4695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3CAD8-FCE0-66DC-122A-FAFC14CB4E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19413B-FEC3-7AA1-2F9D-3403DAF3461A}"/>
              </a:ext>
            </a:extLst>
          </p:cNvPr>
          <p:cNvSpPr>
            <a:spLocks noGrp="1"/>
          </p:cNvSpPr>
          <p:nvPr>
            <p:ph type="dt" sz="half" idx="10"/>
          </p:nvPr>
        </p:nvSpPr>
        <p:spPr/>
        <p:txBody>
          <a:bodyPr/>
          <a:lstStyle/>
          <a:p>
            <a:fld id="{73EC987B-F166-B94E-A643-8BAFA882C053}" type="datetime1">
              <a:rPr lang="en-US" smtClean="0"/>
              <a:t>10/12/23</a:t>
            </a:fld>
            <a:endParaRPr lang="en-US"/>
          </a:p>
        </p:txBody>
      </p:sp>
      <p:sp>
        <p:nvSpPr>
          <p:cNvPr id="4" name="Footer Placeholder 3">
            <a:extLst>
              <a:ext uri="{FF2B5EF4-FFF2-40B4-BE49-F238E27FC236}">
                <a16:creationId xmlns:a16="http://schemas.microsoft.com/office/drawing/2014/main" id="{FBE7E146-DA34-8949-8115-F40A96F196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2B8B7E-3137-7C88-9A92-88804C88A658}"/>
              </a:ext>
            </a:extLst>
          </p:cNvPr>
          <p:cNvSpPr>
            <a:spLocks noGrp="1"/>
          </p:cNvSpPr>
          <p:nvPr>
            <p:ph type="sldNum" sz="quarter" idx="12"/>
          </p:nvPr>
        </p:nvSpPr>
        <p:spPr/>
        <p:txBody>
          <a:bodyPr/>
          <a:lstStyle/>
          <a:p>
            <a:fld id="{E4E17628-BB69-494D-BA8C-C14032583637}" type="slidenum">
              <a:rPr lang="en-US" smtClean="0"/>
              <a:t>‹#›</a:t>
            </a:fld>
            <a:endParaRPr lang="en-US"/>
          </a:p>
        </p:txBody>
      </p:sp>
    </p:spTree>
    <p:extLst>
      <p:ext uri="{BB962C8B-B14F-4D97-AF65-F5344CB8AC3E}">
        <p14:creationId xmlns:p14="http://schemas.microsoft.com/office/powerpoint/2010/main" val="756658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068D5F-3448-AC34-00BD-8EAF7DDFD541}"/>
              </a:ext>
            </a:extLst>
          </p:cNvPr>
          <p:cNvSpPr>
            <a:spLocks noGrp="1"/>
          </p:cNvSpPr>
          <p:nvPr>
            <p:ph type="dt" sz="half" idx="10"/>
          </p:nvPr>
        </p:nvSpPr>
        <p:spPr/>
        <p:txBody>
          <a:bodyPr/>
          <a:lstStyle/>
          <a:p>
            <a:fld id="{0021C45E-2928-CB47-8B32-B2E60A9294BB}" type="datetime1">
              <a:rPr lang="en-US" smtClean="0"/>
              <a:t>10/12/23</a:t>
            </a:fld>
            <a:endParaRPr lang="en-US"/>
          </a:p>
        </p:txBody>
      </p:sp>
      <p:sp>
        <p:nvSpPr>
          <p:cNvPr id="3" name="Footer Placeholder 2">
            <a:extLst>
              <a:ext uri="{FF2B5EF4-FFF2-40B4-BE49-F238E27FC236}">
                <a16:creationId xmlns:a16="http://schemas.microsoft.com/office/drawing/2014/main" id="{7B1FDB8F-1047-7F84-0214-E0819853333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B380D7-0413-FA15-746A-F7622AFB8942}"/>
              </a:ext>
            </a:extLst>
          </p:cNvPr>
          <p:cNvSpPr>
            <a:spLocks noGrp="1"/>
          </p:cNvSpPr>
          <p:nvPr>
            <p:ph type="sldNum" sz="quarter" idx="12"/>
          </p:nvPr>
        </p:nvSpPr>
        <p:spPr/>
        <p:txBody>
          <a:bodyPr/>
          <a:lstStyle/>
          <a:p>
            <a:fld id="{E4E17628-BB69-494D-BA8C-C14032583637}" type="slidenum">
              <a:rPr lang="en-US" smtClean="0"/>
              <a:t>‹#›</a:t>
            </a:fld>
            <a:endParaRPr lang="en-US"/>
          </a:p>
        </p:txBody>
      </p:sp>
    </p:spTree>
    <p:extLst>
      <p:ext uri="{BB962C8B-B14F-4D97-AF65-F5344CB8AC3E}">
        <p14:creationId xmlns:p14="http://schemas.microsoft.com/office/powerpoint/2010/main" val="3356039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0B2BA-AA44-73DF-1D95-D56B7C7833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D4C209-3B39-B62E-C00D-1D1AD4AE2C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D915600-875A-629B-1312-4BF93BC8C3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850256-48E3-FCC9-6013-3BDD8C2C0704}"/>
              </a:ext>
            </a:extLst>
          </p:cNvPr>
          <p:cNvSpPr>
            <a:spLocks noGrp="1"/>
          </p:cNvSpPr>
          <p:nvPr>
            <p:ph type="dt" sz="half" idx="10"/>
          </p:nvPr>
        </p:nvSpPr>
        <p:spPr/>
        <p:txBody>
          <a:bodyPr/>
          <a:lstStyle/>
          <a:p>
            <a:fld id="{41A7B53B-EBD3-2149-AE0F-08BC113128D8}" type="datetime1">
              <a:rPr lang="en-US" smtClean="0"/>
              <a:t>10/12/23</a:t>
            </a:fld>
            <a:endParaRPr lang="en-US"/>
          </a:p>
        </p:txBody>
      </p:sp>
      <p:sp>
        <p:nvSpPr>
          <p:cNvPr id="6" name="Footer Placeholder 5">
            <a:extLst>
              <a:ext uri="{FF2B5EF4-FFF2-40B4-BE49-F238E27FC236}">
                <a16:creationId xmlns:a16="http://schemas.microsoft.com/office/drawing/2014/main" id="{3973D5E9-1213-9F61-28DB-2A5D71B99C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9738BF-9DC7-7B9E-44B1-8DD662BCBE6D}"/>
              </a:ext>
            </a:extLst>
          </p:cNvPr>
          <p:cNvSpPr>
            <a:spLocks noGrp="1"/>
          </p:cNvSpPr>
          <p:nvPr>
            <p:ph type="sldNum" sz="quarter" idx="12"/>
          </p:nvPr>
        </p:nvSpPr>
        <p:spPr/>
        <p:txBody>
          <a:bodyPr/>
          <a:lstStyle/>
          <a:p>
            <a:fld id="{E4E17628-BB69-494D-BA8C-C14032583637}" type="slidenum">
              <a:rPr lang="en-US" smtClean="0"/>
              <a:t>‹#›</a:t>
            </a:fld>
            <a:endParaRPr lang="en-US"/>
          </a:p>
        </p:txBody>
      </p:sp>
    </p:spTree>
    <p:extLst>
      <p:ext uri="{BB962C8B-B14F-4D97-AF65-F5344CB8AC3E}">
        <p14:creationId xmlns:p14="http://schemas.microsoft.com/office/powerpoint/2010/main" val="2856133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41E47-762C-35AA-B913-F5502F6A18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7E5308-1435-D5E6-A436-EC0C93A781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ED2771-9733-2003-B387-849A9497DE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305790-D5F4-3C9B-3F1C-525555631B4C}"/>
              </a:ext>
            </a:extLst>
          </p:cNvPr>
          <p:cNvSpPr>
            <a:spLocks noGrp="1"/>
          </p:cNvSpPr>
          <p:nvPr>
            <p:ph type="dt" sz="half" idx="10"/>
          </p:nvPr>
        </p:nvSpPr>
        <p:spPr/>
        <p:txBody>
          <a:bodyPr/>
          <a:lstStyle/>
          <a:p>
            <a:fld id="{2C684001-C17F-DF49-8D14-D54290387210}" type="datetime1">
              <a:rPr lang="en-US" smtClean="0"/>
              <a:t>10/12/23</a:t>
            </a:fld>
            <a:endParaRPr lang="en-US"/>
          </a:p>
        </p:txBody>
      </p:sp>
      <p:sp>
        <p:nvSpPr>
          <p:cNvPr id="6" name="Footer Placeholder 5">
            <a:extLst>
              <a:ext uri="{FF2B5EF4-FFF2-40B4-BE49-F238E27FC236}">
                <a16:creationId xmlns:a16="http://schemas.microsoft.com/office/drawing/2014/main" id="{621C5125-6A3F-D11D-F87E-53156FDE98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4B0B65-12D5-FA84-57B7-ACC2941A743A}"/>
              </a:ext>
            </a:extLst>
          </p:cNvPr>
          <p:cNvSpPr>
            <a:spLocks noGrp="1"/>
          </p:cNvSpPr>
          <p:nvPr>
            <p:ph type="sldNum" sz="quarter" idx="12"/>
          </p:nvPr>
        </p:nvSpPr>
        <p:spPr/>
        <p:txBody>
          <a:bodyPr/>
          <a:lstStyle/>
          <a:p>
            <a:fld id="{E4E17628-BB69-494D-BA8C-C14032583637}" type="slidenum">
              <a:rPr lang="en-US" smtClean="0"/>
              <a:t>‹#›</a:t>
            </a:fld>
            <a:endParaRPr lang="en-US"/>
          </a:p>
        </p:txBody>
      </p:sp>
    </p:spTree>
    <p:extLst>
      <p:ext uri="{BB962C8B-B14F-4D97-AF65-F5344CB8AC3E}">
        <p14:creationId xmlns:p14="http://schemas.microsoft.com/office/powerpoint/2010/main" val="381776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E912A0-B8AE-8BF6-DD58-EBC09E0CB8E5}"/>
              </a:ext>
            </a:extLst>
          </p:cNvPr>
          <p:cNvSpPr>
            <a:spLocks noGrp="1"/>
          </p:cNvSpPr>
          <p:nvPr>
            <p:ph type="title"/>
          </p:nvPr>
        </p:nvSpPr>
        <p:spPr>
          <a:xfrm>
            <a:off x="498231" y="151422"/>
            <a:ext cx="10515600" cy="1059229"/>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BFF93DB8-70E2-2931-A1EC-92FE38557D34}"/>
              </a:ext>
            </a:extLst>
          </p:cNvPr>
          <p:cNvSpPr>
            <a:spLocks noGrp="1"/>
          </p:cNvSpPr>
          <p:nvPr>
            <p:ph type="body" idx="1"/>
          </p:nvPr>
        </p:nvSpPr>
        <p:spPr>
          <a:xfrm>
            <a:off x="838200" y="1509102"/>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A66279-CB01-202B-D941-A349EEF45E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42B960-1EB1-BC4E-80F2-79B873655A66}" type="datetime1">
              <a:rPr lang="en-US" smtClean="0"/>
              <a:t>10/12/23</a:t>
            </a:fld>
            <a:endParaRPr lang="en-US"/>
          </a:p>
        </p:txBody>
      </p:sp>
      <p:sp>
        <p:nvSpPr>
          <p:cNvPr id="5" name="Footer Placeholder 4">
            <a:extLst>
              <a:ext uri="{FF2B5EF4-FFF2-40B4-BE49-F238E27FC236}">
                <a16:creationId xmlns:a16="http://schemas.microsoft.com/office/drawing/2014/main" id="{A4039CF8-C08D-F73B-E29C-4A93E4BF76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C2AAD86-5600-C7B0-2479-C6D0B2B2584F}"/>
              </a:ext>
            </a:extLst>
          </p:cNvPr>
          <p:cNvSpPr>
            <a:spLocks noGrp="1"/>
          </p:cNvSpPr>
          <p:nvPr>
            <p:ph type="sldNum" sz="quarter" idx="4"/>
          </p:nvPr>
        </p:nvSpPr>
        <p:spPr>
          <a:xfrm>
            <a:off x="9258300" y="6334494"/>
            <a:ext cx="2743200" cy="365125"/>
          </a:xfrm>
          <a:prstGeom prst="rect">
            <a:avLst/>
          </a:prstGeom>
        </p:spPr>
        <p:txBody>
          <a:bodyPr vert="horz" lIns="91440" tIns="45720" rIns="91440" bIns="45720" rtlCol="0" anchor="ctr"/>
          <a:lstStyle>
            <a:lvl1pPr algn="r">
              <a:defRPr sz="1600">
                <a:solidFill>
                  <a:schemeClr val="tx1">
                    <a:tint val="75000"/>
                  </a:schemeClr>
                </a:solidFill>
                <a:latin typeface="Arial" panose="020B0604020202020204" pitchFamily="34" charset="0"/>
                <a:cs typeface="Arial" panose="020B0604020202020204" pitchFamily="34" charset="0"/>
              </a:defRPr>
            </a:lvl1pPr>
          </a:lstStyle>
          <a:p>
            <a:fld id="{E4E17628-BB69-494D-BA8C-C14032583637}" type="slidenum">
              <a:rPr lang="en-US" smtClean="0"/>
              <a:pPr/>
              <a:t>‹#›</a:t>
            </a:fld>
            <a:endParaRPr lang="en-US"/>
          </a:p>
        </p:txBody>
      </p:sp>
    </p:spTree>
    <p:extLst>
      <p:ext uri="{BB962C8B-B14F-4D97-AF65-F5344CB8AC3E}">
        <p14:creationId xmlns:p14="http://schemas.microsoft.com/office/powerpoint/2010/main" val="6857949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coderdojotc.org/chatgpt-for-teachers/" TargetMode="External"/><Relationship Id="rId2" Type="http://schemas.openxmlformats.org/officeDocument/2006/relationships/hyperlink" Target="https://www.codesavvy.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medium.com/@dmccreary" TargetMode="External"/><Relationship Id="rId2" Type="http://schemas.openxmlformats.org/officeDocument/2006/relationships/hyperlink" Target="https://www.linkedin.com/in/danmccreary" TargetMode="External"/><Relationship Id="rId1" Type="http://schemas.openxmlformats.org/officeDocument/2006/relationships/slideLayout" Target="../slideLayouts/slideLayout2.xml"/><Relationship Id="rId4" Type="http://schemas.openxmlformats.org/officeDocument/2006/relationships/hyperlink" Target="https://github.com/CoderDojoTC/ai-racing-league/blob/master/slides/AI-Assisted-Learning.pptx"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hyperlink" Target="http://medium.com/@dmccreary" TargetMode="Externa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F63BF-C2EE-3E58-0AFF-7465740CA5BD}"/>
              </a:ext>
            </a:extLst>
          </p:cNvPr>
          <p:cNvSpPr>
            <a:spLocks noGrp="1"/>
          </p:cNvSpPr>
          <p:nvPr>
            <p:ph type="ctrTitle"/>
          </p:nvPr>
        </p:nvSpPr>
        <p:spPr>
          <a:xfrm>
            <a:off x="437321" y="136526"/>
            <a:ext cx="11211339" cy="857388"/>
          </a:xfrm>
        </p:spPr>
        <p:txBody>
          <a:bodyPr>
            <a:normAutofit/>
          </a:bodyPr>
          <a:lstStyle/>
          <a:p>
            <a:r>
              <a:rPr lang="en-US" sz="5400" b="1" dirty="0"/>
              <a:t>AI Assisted Learning</a:t>
            </a:r>
          </a:p>
        </p:txBody>
      </p:sp>
      <p:sp>
        <p:nvSpPr>
          <p:cNvPr id="3" name="Subtitle 2">
            <a:extLst>
              <a:ext uri="{FF2B5EF4-FFF2-40B4-BE49-F238E27FC236}">
                <a16:creationId xmlns:a16="http://schemas.microsoft.com/office/drawing/2014/main" id="{28625AF6-712D-368C-3416-159EC03ED5EF}"/>
              </a:ext>
            </a:extLst>
          </p:cNvPr>
          <p:cNvSpPr>
            <a:spLocks noGrp="1"/>
          </p:cNvSpPr>
          <p:nvPr>
            <p:ph type="subTitle" idx="1"/>
          </p:nvPr>
        </p:nvSpPr>
        <p:spPr>
          <a:xfrm>
            <a:off x="1219200" y="5020622"/>
            <a:ext cx="10177670" cy="1655762"/>
          </a:xfrm>
        </p:spPr>
        <p:txBody>
          <a:bodyPr>
            <a:normAutofit fontScale="92500"/>
          </a:bodyPr>
          <a:lstStyle/>
          <a:p>
            <a:r>
              <a:rPr lang="en-US" sz="3200" dirty="0"/>
              <a:t>Teachers as Coordinators of a Thousand Learning Agents</a:t>
            </a:r>
          </a:p>
          <a:p>
            <a:r>
              <a:rPr lang="en-US" dirty="0"/>
              <a:t>Dan McCreary</a:t>
            </a:r>
          </a:p>
          <a:p>
            <a:r>
              <a:rPr lang="en-US" dirty="0"/>
              <a:t>October 2023</a:t>
            </a:r>
          </a:p>
        </p:txBody>
      </p:sp>
      <p:pic>
        <p:nvPicPr>
          <p:cNvPr id="7" name="Picture 6">
            <a:extLst>
              <a:ext uri="{FF2B5EF4-FFF2-40B4-BE49-F238E27FC236}">
                <a16:creationId xmlns:a16="http://schemas.microsoft.com/office/drawing/2014/main" id="{EBFB0001-46A3-B426-FD7A-458D4C4C0CD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29484" y="993914"/>
            <a:ext cx="3941501" cy="3941501"/>
          </a:xfrm>
          <a:prstGeom prst="rect">
            <a:avLst/>
          </a:prstGeom>
        </p:spPr>
      </p:pic>
      <p:sp>
        <p:nvSpPr>
          <p:cNvPr id="8" name="TextBox 7">
            <a:extLst>
              <a:ext uri="{FF2B5EF4-FFF2-40B4-BE49-F238E27FC236}">
                <a16:creationId xmlns:a16="http://schemas.microsoft.com/office/drawing/2014/main" id="{75DAED83-1EC8-E117-0CBA-D55ADC0CCAC8}"/>
              </a:ext>
            </a:extLst>
          </p:cNvPr>
          <p:cNvSpPr txBox="1"/>
          <p:nvPr/>
        </p:nvSpPr>
        <p:spPr>
          <a:xfrm>
            <a:off x="8170985" y="4658416"/>
            <a:ext cx="1191032" cy="276999"/>
          </a:xfrm>
          <a:prstGeom prst="rect">
            <a:avLst/>
          </a:prstGeom>
          <a:noFill/>
        </p:spPr>
        <p:txBody>
          <a:bodyPr wrap="none" rtlCol="0">
            <a:spAutoFit/>
          </a:bodyPr>
          <a:lstStyle/>
          <a:p>
            <a:r>
              <a:rPr lang="en-US" sz="1200" dirty="0">
                <a:solidFill>
                  <a:schemeClr val="bg1">
                    <a:lumMod val="65000"/>
                  </a:schemeClr>
                </a:solidFill>
              </a:rPr>
              <a:t>Image: DALL-E 3</a:t>
            </a:r>
          </a:p>
        </p:txBody>
      </p:sp>
      <p:pic>
        <p:nvPicPr>
          <p:cNvPr id="3074" name="Picture 2" descr="Code Savvy | LinkedIn">
            <a:extLst>
              <a:ext uri="{FF2B5EF4-FFF2-40B4-BE49-F238E27FC236}">
                <a16:creationId xmlns:a16="http://schemas.microsoft.com/office/drawing/2014/main" id="{CA9B291E-653B-6941-8026-9B964366B5BC}"/>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2700" y="5626100"/>
            <a:ext cx="1231900" cy="1231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44811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51810-82A0-5CFB-04B3-8D20C7EA17F8}"/>
              </a:ext>
            </a:extLst>
          </p:cNvPr>
          <p:cNvSpPr>
            <a:spLocks noGrp="1"/>
          </p:cNvSpPr>
          <p:nvPr>
            <p:ph type="title"/>
          </p:nvPr>
        </p:nvSpPr>
        <p:spPr>
          <a:xfrm>
            <a:off x="589722" y="163721"/>
            <a:ext cx="10992678" cy="861223"/>
          </a:xfrm>
        </p:spPr>
        <p:txBody>
          <a:bodyPr>
            <a:noAutofit/>
          </a:bodyPr>
          <a:lstStyle/>
          <a:p>
            <a:r>
              <a:rPr lang="en-US" sz="3200" dirty="0"/>
              <a:t>Percentage of High Schools Offering Computer Science</a:t>
            </a:r>
          </a:p>
        </p:txBody>
      </p:sp>
      <p:sp>
        <p:nvSpPr>
          <p:cNvPr id="4" name="Slide Number Placeholder 3">
            <a:extLst>
              <a:ext uri="{FF2B5EF4-FFF2-40B4-BE49-F238E27FC236}">
                <a16:creationId xmlns:a16="http://schemas.microsoft.com/office/drawing/2014/main" id="{A3D28F5F-A1CC-FABF-D6BD-BC2F4C03AD67}"/>
              </a:ext>
            </a:extLst>
          </p:cNvPr>
          <p:cNvSpPr>
            <a:spLocks noGrp="1"/>
          </p:cNvSpPr>
          <p:nvPr>
            <p:ph type="sldNum" sz="quarter" idx="12"/>
          </p:nvPr>
        </p:nvSpPr>
        <p:spPr/>
        <p:txBody>
          <a:bodyPr/>
          <a:lstStyle/>
          <a:p>
            <a:fld id="{E4E17628-BB69-494D-BA8C-C14032583637}" type="slidenum">
              <a:rPr lang="en-US" smtClean="0"/>
              <a:t>10</a:t>
            </a:fld>
            <a:endParaRPr lang="en-US"/>
          </a:p>
        </p:txBody>
      </p:sp>
      <p:pic>
        <p:nvPicPr>
          <p:cNvPr id="7" name="Picture 6">
            <a:extLst>
              <a:ext uri="{FF2B5EF4-FFF2-40B4-BE49-F238E27FC236}">
                <a16:creationId xmlns:a16="http://schemas.microsoft.com/office/drawing/2014/main" id="{702E767A-C3DB-FA56-0A95-099073669C4B}"/>
              </a:ext>
            </a:extLst>
          </p:cNvPr>
          <p:cNvPicPr>
            <a:picLocks noChangeAspect="1"/>
          </p:cNvPicPr>
          <p:nvPr/>
        </p:nvPicPr>
        <p:blipFill>
          <a:blip r:embed="rId2"/>
          <a:stretch>
            <a:fillRect/>
          </a:stretch>
        </p:blipFill>
        <p:spPr>
          <a:xfrm>
            <a:off x="681064" y="1498592"/>
            <a:ext cx="10901336" cy="4014777"/>
          </a:xfrm>
          <a:prstGeom prst="rect">
            <a:avLst/>
          </a:prstGeom>
          <a:ln>
            <a:solidFill>
              <a:schemeClr val="tx1"/>
            </a:solidFill>
          </a:ln>
        </p:spPr>
      </p:pic>
      <p:sp>
        <p:nvSpPr>
          <p:cNvPr id="8" name="TextBox 7">
            <a:extLst>
              <a:ext uri="{FF2B5EF4-FFF2-40B4-BE49-F238E27FC236}">
                <a16:creationId xmlns:a16="http://schemas.microsoft.com/office/drawing/2014/main" id="{E188490C-E144-69B9-38E0-A7AD4B8F911F}"/>
              </a:ext>
            </a:extLst>
          </p:cNvPr>
          <p:cNvSpPr txBox="1"/>
          <p:nvPr/>
        </p:nvSpPr>
        <p:spPr>
          <a:xfrm>
            <a:off x="5556738" y="5987018"/>
            <a:ext cx="5608458" cy="369332"/>
          </a:xfrm>
          <a:prstGeom prst="rect">
            <a:avLst/>
          </a:prstGeom>
          <a:noFill/>
        </p:spPr>
        <p:txBody>
          <a:bodyPr wrap="none" rtlCol="0">
            <a:spAutoFit/>
          </a:bodyPr>
          <a:lstStyle/>
          <a:p>
            <a:r>
              <a:rPr lang="en-US" dirty="0"/>
              <a:t>https://</a:t>
            </a:r>
            <a:r>
              <a:rPr lang="en-US" dirty="0" err="1"/>
              <a:t>advocacy.code.org</a:t>
            </a:r>
            <a:r>
              <a:rPr lang="en-US" dirty="0"/>
              <a:t>/state-handouts/</a:t>
            </a:r>
            <a:r>
              <a:rPr lang="en-US" dirty="0" err="1"/>
              <a:t>Minnesota.pdf</a:t>
            </a:r>
            <a:endParaRPr lang="en-US" dirty="0"/>
          </a:p>
        </p:txBody>
      </p:sp>
      <p:sp>
        <p:nvSpPr>
          <p:cNvPr id="9" name="Oval 8">
            <a:extLst>
              <a:ext uri="{FF2B5EF4-FFF2-40B4-BE49-F238E27FC236}">
                <a16:creationId xmlns:a16="http://schemas.microsoft.com/office/drawing/2014/main" id="{B5C8FA20-6D8D-62F2-992B-03DAAF2937C0}"/>
              </a:ext>
            </a:extLst>
          </p:cNvPr>
          <p:cNvSpPr/>
          <p:nvPr/>
        </p:nvSpPr>
        <p:spPr>
          <a:xfrm>
            <a:off x="117231" y="4583723"/>
            <a:ext cx="4325815" cy="1031631"/>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2789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FAFA-9F41-394F-9CA4-E2896D33360A}"/>
              </a:ext>
            </a:extLst>
          </p:cNvPr>
          <p:cNvSpPr>
            <a:spLocks noGrp="1"/>
          </p:cNvSpPr>
          <p:nvPr>
            <p:ph type="title"/>
          </p:nvPr>
        </p:nvSpPr>
        <p:spPr>
          <a:xfrm>
            <a:off x="195648" y="0"/>
            <a:ext cx="10515600" cy="741405"/>
          </a:xfrm>
        </p:spPr>
        <p:txBody>
          <a:bodyPr/>
          <a:lstStyle/>
          <a:p>
            <a:r>
              <a:rPr lang="en-US" dirty="0"/>
              <a:t>The Hype Cycle for Generative AI</a:t>
            </a:r>
          </a:p>
        </p:txBody>
      </p:sp>
      <p:pic>
        <p:nvPicPr>
          <p:cNvPr id="4" name="Picture 3">
            <a:extLst>
              <a:ext uri="{FF2B5EF4-FFF2-40B4-BE49-F238E27FC236}">
                <a16:creationId xmlns:a16="http://schemas.microsoft.com/office/drawing/2014/main" id="{6F8500CD-29AF-17B9-7BDD-4E0E3CA80D10}"/>
              </a:ext>
            </a:extLst>
          </p:cNvPr>
          <p:cNvPicPr>
            <a:picLocks noChangeAspect="1"/>
          </p:cNvPicPr>
          <p:nvPr/>
        </p:nvPicPr>
        <p:blipFill>
          <a:blip r:embed="rId2"/>
          <a:stretch>
            <a:fillRect/>
          </a:stretch>
        </p:blipFill>
        <p:spPr>
          <a:xfrm>
            <a:off x="1652954" y="1209081"/>
            <a:ext cx="8143894" cy="5367566"/>
          </a:xfrm>
          <a:prstGeom prst="rect">
            <a:avLst/>
          </a:prstGeom>
        </p:spPr>
      </p:pic>
      <p:sp>
        <p:nvSpPr>
          <p:cNvPr id="5" name="Left Arrow 4">
            <a:extLst>
              <a:ext uri="{FF2B5EF4-FFF2-40B4-BE49-F238E27FC236}">
                <a16:creationId xmlns:a16="http://schemas.microsoft.com/office/drawing/2014/main" id="{F514B305-2CE3-653D-09FE-63086CB3A8DC}"/>
              </a:ext>
            </a:extLst>
          </p:cNvPr>
          <p:cNvSpPr/>
          <p:nvPr/>
        </p:nvSpPr>
        <p:spPr>
          <a:xfrm>
            <a:off x="3810492" y="3169508"/>
            <a:ext cx="1223319" cy="518984"/>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52776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420B0-8FF4-0E3B-1935-A46C9A54E3DF}"/>
              </a:ext>
            </a:extLst>
          </p:cNvPr>
          <p:cNvSpPr>
            <a:spLocks noGrp="1"/>
          </p:cNvSpPr>
          <p:nvPr>
            <p:ph type="title"/>
          </p:nvPr>
        </p:nvSpPr>
        <p:spPr>
          <a:xfrm>
            <a:off x="496295" y="186888"/>
            <a:ext cx="10515600" cy="833054"/>
          </a:xfrm>
        </p:spPr>
        <p:txBody>
          <a:bodyPr/>
          <a:lstStyle/>
          <a:p>
            <a:r>
              <a:rPr lang="en-US" dirty="0"/>
              <a:t>The Dropping Cost of Content</a:t>
            </a:r>
          </a:p>
        </p:txBody>
      </p:sp>
      <p:pic>
        <p:nvPicPr>
          <p:cNvPr id="4" name="Picture 3">
            <a:extLst>
              <a:ext uri="{FF2B5EF4-FFF2-40B4-BE49-F238E27FC236}">
                <a16:creationId xmlns:a16="http://schemas.microsoft.com/office/drawing/2014/main" id="{57959B95-90FC-9232-60F3-377A9FD4330C}"/>
              </a:ext>
            </a:extLst>
          </p:cNvPr>
          <p:cNvPicPr>
            <a:picLocks noChangeAspect="1"/>
          </p:cNvPicPr>
          <p:nvPr/>
        </p:nvPicPr>
        <p:blipFill>
          <a:blip r:embed="rId2"/>
          <a:stretch>
            <a:fillRect/>
          </a:stretch>
        </p:blipFill>
        <p:spPr>
          <a:xfrm>
            <a:off x="1441938" y="1265053"/>
            <a:ext cx="9696601" cy="5103475"/>
          </a:xfrm>
          <a:prstGeom prst="rect">
            <a:avLst/>
          </a:prstGeom>
        </p:spPr>
      </p:pic>
    </p:spTree>
    <p:extLst>
      <p:ext uri="{BB962C8B-B14F-4D97-AF65-F5344CB8AC3E}">
        <p14:creationId xmlns:p14="http://schemas.microsoft.com/office/powerpoint/2010/main" val="3722060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E5429-6319-F8D0-AA01-F1C06A4B11DB}"/>
              </a:ext>
            </a:extLst>
          </p:cNvPr>
          <p:cNvSpPr>
            <a:spLocks noGrp="1"/>
          </p:cNvSpPr>
          <p:nvPr>
            <p:ph type="title"/>
          </p:nvPr>
        </p:nvSpPr>
        <p:spPr/>
        <p:txBody>
          <a:bodyPr/>
          <a:lstStyle/>
          <a:p>
            <a:r>
              <a:rPr lang="en-US" dirty="0"/>
              <a:t>Key Trends</a:t>
            </a:r>
          </a:p>
        </p:txBody>
      </p:sp>
      <p:sp>
        <p:nvSpPr>
          <p:cNvPr id="3" name="Content Placeholder 2">
            <a:extLst>
              <a:ext uri="{FF2B5EF4-FFF2-40B4-BE49-F238E27FC236}">
                <a16:creationId xmlns:a16="http://schemas.microsoft.com/office/drawing/2014/main" id="{043A1004-8173-3430-2290-3AB2C48F01B0}"/>
              </a:ext>
            </a:extLst>
          </p:cNvPr>
          <p:cNvSpPr>
            <a:spLocks noGrp="1"/>
          </p:cNvSpPr>
          <p:nvPr>
            <p:ph idx="1"/>
          </p:nvPr>
        </p:nvSpPr>
        <p:spPr>
          <a:xfrm>
            <a:off x="838200" y="1514978"/>
            <a:ext cx="10833100" cy="4351338"/>
          </a:xfrm>
        </p:spPr>
        <p:txBody>
          <a:bodyPr/>
          <a:lstStyle/>
          <a:p>
            <a:pPr marL="514350" indent="-514350">
              <a:buFont typeface="+mj-lt"/>
              <a:buAutoNum type="arabicPeriod"/>
            </a:pPr>
            <a:r>
              <a:rPr lang="en-US" dirty="0"/>
              <a:t>Generative AI for simple lesson plans</a:t>
            </a:r>
          </a:p>
          <a:p>
            <a:pPr marL="514350" indent="-514350">
              <a:buFont typeface="+mj-lt"/>
              <a:buAutoNum type="arabicPeriod"/>
            </a:pPr>
            <a:r>
              <a:rPr lang="en-US" dirty="0"/>
              <a:t>Generative AI for customization of lesson plans</a:t>
            </a:r>
          </a:p>
          <a:p>
            <a:pPr marL="514350" indent="-514350">
              <a:buFont typeface="+mj-lt"/>
              <a:buAutoNum type="arabicPeriod"/>
            </a:pPr>
            <a:r>
              <a:rPr lang="en-US" dirty="0"/>
              <a:t>Generative AI for the generation of animations and simulations</a:t>
            </a:r>
          </a:p>
          <a:p>
            <a:pPr marL="514350" indent="-514350">
              <a:buFont typeface="+mj-lt"/>
              <a:buAutoNum type="arabicPeriod"/>
            </a:pPr>
            <a:r>
              <a:rPr lang="en-US" dirty="0"/>
              <a:t>Generative AI for promoting strategic change</a:t>
            </a:r>
          </a:p>
          <a:p>
            <a:pPr marL="514350" indent="-514350">
              <a:buFont typeface="+mj-lt"/>
              <a:buAutoNum type="arabicPeriod"/>
            </a:pPr>
            <a:r>
              <a:rPr lang="en-US" dirty="0"/>
              <a:t>Cooperative generative AI agents</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F74832-822B-FA88-2967-585BB55C4FC6}"/>
              </a:ext>
            </a:extLst>
          </p:cNvPr>
          <p:cNvSpPr>
            <a:spLocks noGrp="1"/>
          </p:cNvSpPr>
          <p:nvPr>
            <p:ph type="sldNum" sz="quarter" idx="12"/>
          </p:nvPr>
        </p:nvSpPr>
        <p:spPr/>
        <p:txBody>
          <a:bodyPr/>
          <a:lstStyle/>
          <a:p>
            <a:fld id="{E4E17628-BB69-494D-BA8C-C14032583637}" type="slidenum">
              <a:rPr lang="en-US" smtClean="0"/>
              <a:t>13</a:t>
            </a:fld>
            <a:endParaRPr lang="en-US"/>
          </a:p>
        </p:txBody>
      </p:sp>
    </p:spTree>
    <p:extLst>
      <p:ext uri="{BB962C8B-B14F-4D97-AF65-F5344CB8AC3E}">
        <p14:creationId xmlns:p14="http://schemas.microsoft.com/office/powerpoint/2010/main" val="799354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73F2032-41A9-07A2-C7D4-C3D5D502F840}"/>
              </a:ext>
            </a:extLst>
          </p:cNvPr>
          <p:cNvSpPr>
            <a:spLocks noGrp="1"/>
          </p:cNvSpPr>
          <p:nvPr>
            <p:ph type="title"/>
          </p:nvPr>
        </p:nvSpPr>
        <p:spPr/>
        <p:txBody>
          <a:bodyPr/>
          <a:lstStyle/>
          <a:p>
            <a:r>
              <a:rPr lang="en-US" dirty="0"/>
              <a:t>Cooperating Agents</a:t>
            </a:r>
          </a:p>
        </p:txBody>
      </p:sp>
      <p:sp>
        <p:nvSpPr>
          <p:cNvPr id="6" name="Text Placeholder 5">
            <a:extLst>
              <a:ext uri="{FF2B5EF4-FFF2-40B4-BE49-F238E27FC236}">
                <a16:creationId xmlns:a16="http://schemas.microsoft.com/office/drawing/2014/main" id="{809918E9-DC60-40C4-A0A3-8CC0EBCE5DDE}"/>
              </a:ext>
            </a:extLst>
          </p:cNvPr>
          <p:cNvSpPr>
            <a:spLocks noGrp="1"/>
          </p:cNvSpPr>
          <p:nvPr>
            <p:ph type="body" idx="1"/>
          </p:nvPr>
        </p:nvSpPr>
        <p:spPr>
          <a:xfrm>
            <a:off x="437016" y="1072584"/>
            <a:ext cx="5157787" cy="823912"/>
          </a:xfrm>
        </p:spPr>
        <p:txBody>
          <a:bodyPr>
            <a:normAutofit/>
          </a:bodyPr>
          <a:lstStyle/>
          <a:p>
            <a:pPr algn="ctr"/>
            <a:r>
              <a:rPr lang="en-US" sz="3200" dirty="0"/>
              <a:t>Today</a:t>
            </a:r>
          </a:p>
        </p:txBody>
      </p:sp>
      <p:sp>
        <p:nvSpPr>
          <p:cNvPr id="7" name="Content Placeholder 6">
            <a:extLst>
              <a:ext uri="{FF2B5EF4-FFF2-40B4-BE49-F238E27FC236}">
                <a16:creationId xmlns:a16="http://schemas.microsoft.com/office/drawing/2014/main" id="{28F93633-6C34-2842-9990-5CC715EE5716}"/>
              </a:ext>
            </a:extLst>
          </p:cNvPr>
          <p:cNvSpPr>
            <a:spLocks noGrp="1"/>
          </p:cNvSpPr>
          <p:nvPr>
            <p:ph sz="half" idx="2"/>
          </p:nvPr>
        </p:nvSpPr>
        <p:spPr>
          <a:xfrm>
            <a:off x="437016" y="2012546"/>
            <a:ext cx="5157787" cy="2509733"/>
          </a:xfrm>
        </p:spPr>
        <p:txBody>
          <a:bodyPr>
            <a:normAutofit fontScale="77500" lnSpcReduction="20000"/>
          </a:bodyPr>
          <a:lstStyle/>
          <a:p>
            <a:pPr>
              <a:spcAft>
                <a:spcPts val="600"/>
              </a:spcAft>
            </a:pPr>
            <a:r>
              <a:rPr lang="en-US" dirty="0"/>
              <a:t>Single prompt</a:t>
            </a:r>
          </a:p>
          <a:p>
            <a:pPr>
              <a:spcAft>
                <a:spcPts val="600"/>
              </a:spcAft>
            </a:pPr>
            <a:r>
              <a:rPr lang="en-US" dirty="0"/>
              <a:t>Single Large-language model (LLM)</a:t>
            </a:r>
          </a:p>
          <a:p>
            <a:pPr>
              <a:spcAft>
                <a:spcPts val="600"/>
              </a:spcAft>
            </a:pPr>
            <a:r>
              <a:rPr lang="en-US" dirty="0"/>
              <a:t>LLMs generate code</a:t>
            </a:r>
          </a:p>
          <a:p>
            <a:pPr>
              <a:spcAft>
                <a:spcPts val="600"/>
              </a:spcAft>
            </a:pPr>
            <a:r>
              <a:rPr lang="en-US" dirty="0"/>
              <a:t>Executed code generates prompts</a:t>
            </a:r>
          </a:p>
          <a:p>
            <a:pPr>
              <a:spcAft>
                <a:spcPts val="600"/>
              </a:spcAft>
            </a:pPr>
            <a:r>
              <a:rPr lang="en-US" dirty="0"/>
              <a:t>Example:</a:t>
            </a:r>
            <a:br>
              <a:rPr lang="en-US" dirty="0"/>
            </a:br>
            <a:r>
              <a:rPr lang="en-US" dirty="0"/>
              <a:t>ChatGPT Advanced Data Analytics</a:t>
            </a:r>
          </a:p>
          <a:p>
            <a:pPr lvl="1">
              <a:spcAft>
                <a:spcPts val="600"/>
              </a:spcAft>
            </a:pPr>
            <a:endParaRPr lang="en-US" dirty="0"/>
          </a:p>
        </p:txBody>
      </p:sp>
      <p:sp>
        <p:nvSpPr>
          <p:cNvPr id="8" name="Text Placeholder 7">
            <a:extLst>
              <a:ext uri="{FF2B5EF4-FFF2-40B4-BE49-F238E27FC236}">
                <a16:creationId xmlns:a16="http://schemas.microsoft.com/office/drawing/2014/main" id="{6C6BADB0-2D26-88D8-02EC-D78F3D0DCE3A}"/>
              </a:ext>
            </a:extLst>
          </p:cNvPr>
          <p:cNvSpPr>
            <a:spLocks noGrp="1"/>
          </p:cNvSpPr>
          <p:nvPr>
            <p:ph type="body" sz="quarter" idx="3"/>
          </p:nvPr>
        </p:nvSpPr>
        <p:spPr>
          <a:xfrm>
            <a:off x="5769428" y="1072584"/>
            <a:ext cx="5183188" cy="823912"/>
          </a:xfrm>
        </p:spPr>
        <p:txBody>
          <a:bodyPr>
            <a:normAutofit/>
          </a:bodyPr>
          <a:lstStyle/>
          <a:p>
            <a:pPr algn="ctr"/>
            <a:r>
              <a:rPr lang="en-US" sz="3200" dirty="0"/>
              <a:t>Next Year</a:t>
            </a:r>
          </a:p>
        </p:txBody>
      </p:sp>
      <p:sp>
        <p:nvSpPr>
          <p:cNvPr id="9" name="Content Placeholder 8">
            <a:extLst>
              <a:ext uri="{FF2B5EF4-FFF2-40B4-BE49-F238E27FC236}">
                <a16:creationId xmlns:a16="http://schemas.microsoft.com/office/drawing/2014/main" id="{B0F1E3DC-67ED-8F28-04A1-40BBFEBC2846}"/>
              </a:ext>
            </a:extLst>
          </p:cNvPr>
          <p:cNvSpPr>
            <a:spLocks noGrp="1"/>
          </p:cNvSpPr>
          <p:nvPr>
            <p:ph sz="quarter" idx="4"/>
          </p:nvPr>
        </p:nvSpPr>
        <p:spPr>
          <a:xfrm>
            <a:off x="5769428" y="1983905"/>
            <a:ext cx="5183188" cy="1802649"/>
          </a:xfrm>
        </p:spPr>
        <p:txBody>
          <a:bodyPr>
            <a:normAutofit fontScale="77500" lnSpcReduction="20000"/>
          </a:bodyPr>
          <a:lstStyle/>
          <a:p>
            <a:pPr>
              <a:spcAft>
                <a:spcPts val="600"/>
              </a:spcAft>
            </a:pPr>
            <a:r>
              <a:rPr lang="en-US" dirty="0"/>
              <a:t>Hundreds of agents interacting</a:t>
            </a:r>
          </a:p>
          <a:p>
            <a:pPr>
              <a:spcAft>
                <a:spcPts val="600"/>
              </a:spcAft>
            </a:pPr>
            <a:r>
              <a:rPr lang="en-US" dirty="0"/>
              <a:t>Agents calling services and databases</a:t>
            </a:r>
          </a:p>
          <a:p>
            <a:pPr>
              <a:spcAft>
                <a:spcPts val="600"/>
              </a:spcAft>
            </a:pPr>
            <a:r>
              <a:rPr lang="en-US" dirty="0"/>
              <a:t>Learning management systems (LMS) suggestion courses, exercises and labs</a:t>
            </a:r>
          </a:p>
        </p:txBody>
      </p:sp>
      <p:sp>
        <p:nvSpPr>
          <p:cNvPr id="4" name="Slide Number Placeholder 3">
            <a:extLst>
              <a:ext uri="{FF2B5EF4-FFF2-40B4-BE49-F238E27FC236}">
                <a16:creationId xmlns:a16="http://schemas.microsoft.com/office/drawing/2014/main" id="{00488542-EDAB-D9FC-1E28-32F4D77D40DB}"/>
              </a:ext>
            </a:extLst>
          </p:cNvPr>
          <p:cNvSpPr>
            <a:spLocks noGrp="1"/>
          </p:cNvSpPr>
          <p:nvPr>
            <p:ph type="sldNum" sz="quarter" idx="12"/>
          </p:nvPr>
        </p:nvSpPr>
        <p:spPr/>
        <p:txBody>
          <a:bodyPr/>
          <a:lstStyle/>
          <a:p>
            <a:fld id="{E4E17628-BB69-494D-BA8C-C14032583637}" type="slidenum">
              <a:rPr lang="en-US" smtClean="0"/>
              <a:t>14</a:t>
            </a:fld>
            <a:endParaRPr lang="en-US"/>
          </a:p>
        </p:txBody>
      </p:sp>
      <p:sp>
        <p:nvSpPr>
          <p:cNvPr id="10" name="Oval 9">
            <a:extLst>
              <a:ext uri="{FF2B5EF4-FFF2-40B4-BE49-F238E27FC236}">
                <a16:creationId xmlns:a16="http://schemas.microsoft.com/office/drawing/2014/main" id="{6B57434C-5FC8-5924-CF4C-5F5251097A9E}"/>
              </a:ext>
            </a:extLst>
          </p:cNvPr>
          <p:cNvSpPr/>
          <p:nvPr/>
        </p:nvSpPr>
        <p:spPr>
          <a:xfrm>
            <a:off x="996462" y="5373460"/>
            <a:ext cx="926123" cy="45290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11" name="Oval 10">
            <a:extLst>
              <a:ext uri="{FF2B5EF4-FFF2-40B4-BE49-F238E27FC236}">
                <a16:creationId xmlns:a16="http://schemas.microsoft.com/office/drawing/2014/main" id="{466F6E04-35C2-4AE2-D1ED-B1EC4D87F364}"/>
              </a:ext>
            </a:extLst>
          </p:cNvPr>
          <p:cNvSpPr/>
          <p:nvPr/>
        </p:nvSpPr>
        <p:spPr>
          <a:xfrm>
            <a:off x="2596661" y="4869368"/>
            <a:ext cx="896815" cy="45290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LLM</a:t>
            </a:r>
          </a:p>
        </p:txBody>
      </p:sp>
      <p:sp>
        <p:nvSpPr>
          <p:cNvPr id="12" name="Oval 11">
            <a:extLst>
              <a:ext uri="{FF2B5EF4-FFF2-40B4-BE49-F238E27FC236}">
                <a16:creationId xmlns:a16="http://schemas.microsoft.com/office/drawing/2014/main" id="{E9C6C680-4C6F-DB33-8355-3E2567CC3155}"/>
              </a:ext>
            </a:extLst>
          </p:cNvPr>
          <p:cNvSpPr/>
          <p:nvPr/>
        </p:nvSpPr>
        <p:spPr>
          <a:xfrm>
            <a:off x="2576293" y="5766585"/>
            <a:ext cx="1022691" cy="45290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cxnSp>
        <p:nvCxnSpPr>
          <p:cNvPr id="14" name="Straight Arrow Connector 13">
            <a:extLst>
              <a:ext uri="{FF2B5EF4-FFF2-40B4-BE49-F238E27FC236}">
                <a16:creationId xmlns:a16="http://schemas.microsoft.com/office/drawing/2014/main" id="{A77EBDB4-0994-84BD-F4E1-8FA5647897A2}"/>
              </a:ext>
            </a:extLst>
          </p:cNvPr>
          <p:cNvCxnSpPr>
            <a:stCxn id="10" idx="7"/>
            <a:endCxn id="11" idx="2"/>
          </p:cNvCxnSpPr>
          <p:nvPr/>
        </p:nvCxnSpPr>
        <p:spPr>
          <a:xfrm flipV="1">
            <a:off x="1786957" y="5095823"/>
            <a:ext cx="809704" cy="343964"/>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5C99BB7-16BD-B6FF-817D-3663DB062E7A}"/>
              </a:ext>
            </a:extLst>
          </p:cNvPr>
          <p:cNvCxnSpPr>
            <a:cxnSpLocks/>
            <a:stCxn id="11" idx="4"/>
            <a:endCxn id="12" idx="0"/>
          </p:cNvCxnSpPr>
          <p:nvPr/>
        </p:nvCxnSpPr>
        <p:spPr>
          <a:xfrm>
            <a:off x="3045069" y="5322277"/>
            <a:ext cx="42570" cy="444308"/>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AA1A66F-65BC-D0D8-54EA-4BFB979A150C}"/>
              </a:ext>
            </a:extLst>
          </p:cNvPr>
          <p:cNvCxnSpPr>
            <a:cxnSpLocks/>
            <a:stCxn id="10" idx="6"/>
            <a:endCxn id="12" idx="2"/>
          </p:cNvCxnSpPr>
          <p:nvPr/>
        </p:nvCxnSpPr>
        <p:spPr>
          <a:xfrm>
            <a:off x="1922585" y="5599915"/>
            <a:ext cx="653708" cy="393125"/>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6203311-D8E1-F0B4-1FEF-C3C2AA16B4CD}"/>
              </a:ext>
            </a:extLst>
          </p:cNvPr>
          <p:cNvSpPr txBox="1"/>
          <p:nvPr/>
        </p:nvSpPr>
        <p:spPr>
          <a:xfrm>
            <a:off x="3820321" y="5324478"/>
            <a:ext cx="1014188" cy="369332"/>
          </a:xfrm>
          <a:prstGeom prst="rect">
            <a:avLst/>
          </a:prstGeom>
          <a:noFill/>
        </p:spPr>
        <p:txBody>
          <a:bodyPr wrap="none" rtlCol="0">
            <a:spAutoFit/>
          </a:bodyPr>
          <a:lstStyle/>
          <a:p>
            <a:r>
              <a:rPr lang="en-US" dirty="0"/>
              <a:t>3-Agents</a:t>
            </a:r>
          </a:p>
        </p:txBody>
      </p:sp>
      <p:sp>
        <p:nvSpPr>
          <p:cNvPr id="28" name="Oval 27">
            <a:extLst>
              <a:ext uri="{FF2B5EF4-FFF2-40B4-BE49-F238E27FC236}">
                <a16:creationId xmlns:a16="http://schemas.microsoft.com/office/drawing/2014/main" id="{00D02225-B1F8-C389-7C70-268ADC78F6DB}"/>
              </a:ext>
            </a:extLst>
          </p:cNvPr>
          <p:cNvSpPr/>
          <p:nvPr/>
        </p:nvSpPr>
        <p:spPr>
          <a:xfrm>
            <a:off x="6542873" y="4517475"/>
            <a:ext cx="926123" cy="45290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29" name="Oval 28">
            <a:extLst>
              <a:ext uri="{FF2B5EF4-FFF2-40B4-BE49-F238E27FC236}">
                <a16:creationId xmlns:a16="http://schemas.microsoft.com/office/drawing/2014/main" id="{F5374BF1-8D40-9753-B129-F522B01A8736}"/>
              </a:ext>
            </a:extLst>
          </p:cNvPr>
          <p:cNvSpPr/>
          <p:nvPr/>
        </p:nvSpPr>
        <p:spPr>
          <a:xfrm>
            <a:off x="8143072" y="4013383"/>
            <a:ext cx="896815" cy="45290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LLM</a:t>
            </a:r>
          </a:p>
        </p:txBody>
      </p:sp>
      <p:sp>
        <p:nvSpPr>
          <p:cNvPr id="30" name="Oval 29">
            <a:extLst>
              <a:ext uri="{FF2B5EF4-FFF2-40B4-BE49-F238E27FC236}">
                <a16:creationId xmlns:a16="http://schemas.microsoft.com/office/drawing/2014/main" id="{73E1A4FE-04EE-BF4B-FDA0-16B118390893}"/>
              </a:ext>
            </a:extLst>
          </p:cNvPr>
          <p:cNvSpPr/>
          <p:nvPr/>
        </p:nvSpPr>
        <p:spPr>
          <a:xfrm>
            <a:off x="8124240" y="4983162"/>
            <a:ext cx="1022691" cy="45290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cxnSp>
        <p:nvCxnSpPr>
          <p:cNvPr id="31" name="Straight Arrow Connector 30">
            <a:extLst>
              <a:ext uri="{FF2B5EF4-FFF2-40B4-BE49-F238E27FC236}">
                <a16:creationId xmlns:a16="http://schemas.microsoft.com/office/drawing/2014/main" id="{1284369C-C052-0420-600F-BD42C6C39FC0}"/>
              </a:ext>
            </a:extLst>
          </p:cNvPr>
          <p:cNvCxnSpPr>
            <a:stCxn id="28" idx="7"/>
            <a:endCxn id="29" idx="2"/>
          </p:cNvCxnSpPr>
          <p:nvPr/>
        </p:nvCxnSpPr>
        <p:spPr>
          <a:xfrm flipV="1">
            <a:off x="7333368" y="4239838"/>
            <a:ext cx="809704" cy="343964"/>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BB66C459-3174-A6AA-1887-ACE42F922464}"/>
              </a:ext>
            </a:extLst>
          </p:cNvPr>
          <p:cNvCxnSpPr>
            <a:cxnSpLocks/>
            <a:stCxn id="29" idx="4"/>
            <a:endCxn id="30" idx="0"/>
          </p:cNvCxnSpPr>
          <p:nvPr/>
        </p:nvCxnSpPr>
        <p:spPr>
          <a:xfrm>
            <a:off x="8591480" y="4466292"/>
            <a:ext cx="44106" cy="516870"/>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BF29ACE-E0C2-7E79-8C0B-DB5FE8FE6D3C}"/>
              </a:ext>
            </a:extLst>
          </p:cNvPr>
          <p:cNvCxnSpPr>
            <a:cxnSpLocks/>
            <a:stCxn id="28" idx="6"/>
            <a:endCxn id="30" idx="2"/>
          </p:cNvCxnSpPr>
          <p:nvPr/>
        </p:nvCxnSpPr>
        <p:spPr>
          <a:xfrm>
            <a:off x="7468996" y="4743930"/>
            <a:ext cx="655244" cy="465687"/>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BB02D8DD-3B4F-7222-A467-577585A52FA9}"/>
              </a:ext>
            </a:extLst>
          </p:cNvPr>
          <p:cNvSpPr/>
          <p:nvPr/>
        </p:nvSpPr>
        <p:spPr>
          <a:xfrm>
            <a:off x="9470854" y="4239837"/>
            <a:ext cx="1022691" cy="45290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LMS</a:t>
            </a:r>
          </a:p>
        </p:txBody>
      </p:sp>
      <p:sp>
        <p:nvSpPr>
          <p:cNvPr id="37" name="Oval 36">
            <a:extLst>
              <a:ext uri="{FF2B5EF4-FFF2-40B4-BE49-F238E27FC236}">
                <a16:creationId xmlns:a16="http://schemas.microsoft.com/office/drawing/2014/main" id="{3E59F7F0-B5E8-46DA-0FC1-FFCF98B5D166}"/>
              </a:ext>
            </a:extLst>
          </p:cNvPr>
          <p:cNvSpPr/>
          <p:nvPr/>
        </p:nvSpPr>
        <p:spPr>
          <a:xfrm>
            <a:off x="9473647" y="4976852"/>
            <a:ext cx="1022691" cy="45290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DB</a:t>
            </a:r>
          </a:p>
        </p:txBody>
      </p:sp>
      <p:cxnSp>
        <p:nvCxnSpPr>
          <p:cNvPr id="38" name="Straight Arrow Connector 37">
            <a:extLst>
              <a:ext uri="{FF2B5EF4-FFF2-40B4-BE49-F238E27FC236}">
                <a16:creationId xmlns:a16="http://schemas.microsoft.com/office/drawing/2014/main" id="{525CA271-2831-4D57-AA54-DD0083CB678C}"/>
              </a:ext>
            </a:extLst>
          </p:cNvPr>
          <p:cNvCxnSpPr>
            <a:cxnSpLocks/>
            <a:stCxn id="29" idx="6"/>
            <a:endCxn id="34" idx="2"/>
          </p:cNvCxnSpPr>
          <p:nvPr/>
        </p:nvCxnSpPr>
        <p:spPr>
          <a:xfrm>
            <a:off x="9039887" y="4239838"/>
            <a:ext cx="430967" cy="226454"/>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4B4124C-2FA8-4172-3AAE-9C02867565AB}"/>
              </a:ext>
            </a:extLst>
          </p:cNvPr>
          <p:cNvCxnSpPr>
            <a:cxnSpLocks/>
            <a:stCxn id="29" idx="5"/>
            <a:endCxn id="37" idx="1"/>
          </p:cNvCxnSpPr>
          <p:nvPr/>
        </p:nvCxnSpPr>
        <p:spPr>
          <a:xfrm>
            <a:off x="8908551" y="4399965"/>
            <a:ext cx="714866" cy="643214"/>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8764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D0DAB-7CD7-2B48-C72C-2286C3308430}"/>
              </a:ext>
            </a:extLst>
          </p:cNvPr>
          <p:cNvSpPr>
            <a:spLocks noGrp="1"/>
          </p:cNvSpPr>
          <p:nvPr>
            <p:ph type="title"/>
          </p:nvPr>
        </p:nvSpPr>
        <p:spPr/>
        <p:txBody>
          <a:bodyPr/>
          <a:lstStyle/>
          <a:p>
            <a:r>
              <a:rPr lang="en-US" dirty="0"/>
              <a:t>Consider the Busy Teacher</a:t>
            </a:r>
          </a:p>
        </p:txBody>
      </p:sp>
      <p:sp>
        <p:nvSpPr>
          <p:cNvPr id="6" name="Content Placeholder 5">
            <a:extLst>
              <a:ext uri="{FF2B5EF4-FFF2-40B4-BE49-F238E27FC236}">
                <a16:creationId xmlns:a16="http://schemas.microsoft.com/office/drawing/2014/main" id="{58464ADB-FC34-7040-67F4-2493AD5CDEBC}"/>
              </a:ext>
            </a:extLst>
          </p:cNvPr>
          <p:cNvSpPr>
            <a:spLocks noGrp="1"/>
          </p:cNvSpPr>
          <p:nvPr>
            <p:ph idx="1"/>
          </p:nvPr>
        </p:nvSpPr>
        <p:spPr>
          <a:xfrm>
            <a:off x="589722" y="1338638"/>
            <a:ext cx="2713383" cy="1682858"/>
          </a:xfrm>
        </p:spPr>
        <p:txBody>
          <a:bodyPr/>
          <a:lstStyle/>
          <a:p>
            <a:r>
              <a:rPr lang="en-US" dirty="0"/>
              <a:t>One teacher</a:t>
            </a:r>
          </a:p>
          <a:p>
            <a:r>
              <a:rPr lang="en-US" dirty="0"/>
              <a:t>30 students</a:t>
            </a:r>
          </a:p>
          <a:p>
            <a:r>
              <a:rPr lang="en-US" dirty="0"/>
              <a:t>1 lesson plan</a:t>
            </a:r>
          </a:p>
        </p:txBody>
      </p:sp>
      <p:sp>
        <p:nvSpPr>
          <p:cNvPr id="4" name="Slide Number Placeholder 3">
            <a:extLst>
              <a:ext uri="{FF2B5EF4-FFF2-40B4-BE49-F238E27FC236}">
                <a16:creationId xmlns:a16="http://schemas.microsoft.com/office/drawing/2014/main" id="{396B07F1-11DF-DF27-CAEA-1FCBAC688250}"/>
              </a:ext>
            </a:extLst>
          </p:cNvPr>
          <p:cNvSpPr>
            <a:spLocks noGrp="1"/>
          </p:cNvSpPr>
          <p:nvPr>
            <p:ph type="sldNum" sz="quarter" idx="12"/>
          </p:nvPr>
        </p:nvSpPr>
        <p:spPr>
          <a:xfrm>
            <a:off x="8752505" y="6106550"/>
            <a:ext cx="2743200" cy="365125"/>
          </a:xfrm>
        </p:spPr>
        <p:txBody>
          <a:bodyPr/>
          <a:lstStyle/>
          <a:p>
            <a:fld id="{E4E17628-BB69-494D-BA8C-C14032583637}" type="slidenum">
              <a:rPr lang="en-US" smtClean="0"/>
              <a:t>15</a:t>
            </a:fld>
            <a:endParaRPr lang="en-US"/>
          </a:p>
        </p:txBody>
      </p:sp>
      <p:pic>
        <p:nvPicPr>
          <p:cNvPr id="5" name="Picture 4">
            <a:extLst>
              <a:ext uri="{FF2B5EF4-FFF2-40B4-BE49-F238E27FC236}">
                <a16:creationId xmlns:a16="http://schemas.microsoft.com/office/drawing/2014/main" id="{DDFE8ABC-C7EA-A40E-59D2-245AD237A61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475581" y="1273863"/>
            <a:ext cx="1238214" cy="1682858"/>
          </a:xfrm>
          <a:prstGeom prst="rect">
            <a:avLst/>
          </a:prstGeom>
        </p:spPr>
      </p:pic>
      <p:pic>
        <p:nvPicPr>
          <p:cNvPr id="9" name="Picture 8">
            <a:extLst>
              <a:ext uri="{FF2B5EF4-FFF2-40B4-BE49-F238E27FC236}">
                <a16:creationId xmlns:a16="http://schemas.microsoft.com/office/drawing/2014/main" id="{2E3E31C4-91AC-7786-20BD-48CEC90F99A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427959" y="3270415"/>
            <a:ext cx="796295" cy="970722"/>
          </a:xfrm>
          <a:prstGeom prst="rect">
            <a:avLst/>
          </a:prstGeom>
        </p:spPr>
      </p:pic>
      <p:pic>
        <p:nvPicPr>
          <p:cNvPr id="10" name="Picture 9">
            <a:extLst>
              <a:ext uri="{FF2B5EF4-FFF2-40B4-BE49-F238E27FC236}">
                <a16:creationId xmlns:a16="http://schemas.microsoft.com/office/drawing/2014/main" id="{C55412D5-3B14-3F97-B34A-2166EA2C856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68255" y="3270415"/>
            <a:ext cx="796295" cy="970722"/>
          </a:xfrm>
          <a:prstGeom prst="rect">
            <a:avLst/>
          </a:prstGeom>
        </p:spPr>
      </p:pic>
      <p:pic>
        <p:nvPicPr>
          <p:cNvPr id="11" name="Picture 10">
            <a:extLst>
              <a:ext uri="{FF2B5EF4-FFF2-40B4-BE49-F238E27FC236}">
                <a16:creationId xmlns:a16="http://schemas.microsoft.com/office/drawing/2014/main" id="{3ACDF355-61A8-9038-3CCD-EFF650C6C24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08551" y="3270415"/>
            <a:ext cx="796295" cy="970722"/>
          </a:xfrm>
          <a:prstGeom prst="rect">
            <a:avLst/>
          </a:prstGeom>
        </p:spPr>
      </p:pic>
      <p:pic>
        <p:nvPicPr>
          <p:cNvPr id="12" name="Picture 11">
            <a:extLst>
              <a:ext uri="{FF2B5EF4-FFF2-40B4-BE49-F238E27FC236}">
                <a16:creationId xmlns:a16="http://schemas.microsoft.com/office/drawing/2014/main" id="{975A30FD-0628-43E1-0268-DF7CA33F1A3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05303" y="3270415"/>
            <a:ext cx="796295" cy="970722"/>
          </a:xfrm>
          <a:prstGeom prst="rect">
            <a:avLst/>
          </a:prstGeom>
        </p:spPr>
      </p:pic>
      <p:pic>
        <p:nvPicPr>
          <p:cNvPr id="13" name="Picture 12">
            <a:extLst>
              <a:ext uri="{FF2B5EF4-FFF2-40B4-BE49-F238E27FC236}">
                <a16:creationId xmlns:a16="http://schemas.microsoft.com/office/drawing/2014/main" id="{CB71FCBB-8E7E-08FE-3067-C8C4618712C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2055" y="3270415"/>
            <a:ext cx="796295" cy="970722"/>
          </a:xfrm>
          <a:prstGeom prst="rect">
            <a:avLst/>
          </a:prstGeom>
        </p:spPr>
      </p:pic>
      <p:pic>
        <p:nvPicPr>
          <p:cNvPr id="14" name="Picture 13">
            <a:extLst>
              <a:ext uri="{FF2B5EF4-FFF2-40B4-BE49-F238E27FC236}">
                <a16:creationId xmlns:a16="http://schemas.microsoft.com/office/drawing/2014/main" id="{42C675AB-CA99-F779-4A60-EACEAB8728A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98807" y="3270415"/>
            <a:ext cx="796295" cy="970722"/>
          </a:xfrm>
          <a:prstGeom prst="rect">
            <a:avLst/>
          </a:prstGeom>
        </p:spPr>
      </p:pic>
      <p:pic>
        <p:nvPicPr>
          <p:cNvPr id="15" name="Picture 14">
            <a:extLst>
              <a:ext uri="{FF2B5EF4-FFF2-40B4-BE49-F238E27FC236}">
                <a16:creationId xmlns:a16="http://schemas.microsoft.com/office/drawing/2014/main" id="{0B070860-A0D0-AF32-B1DD-0CD6F709FCB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539103" y="3270415"/>
            <a:ext cx="796295" cy="970722"/>
          </a:xfrm>
          <a:prstGeom prst="rect">
            <a:avLst/>
          </a:prstGeom>
        </p:spPr>
      </p:pic>
      <p:pic>
        <p:nvPicPr>
          <p:cNvPr id="16" name="Picture 15">
            <a:extLst>
              <a:ext uri="{FF2B5EF4-FFF2-40B4-BE49-F238E27FC236}">
                <a16:creationId xmlns:a16="http://schemas.microsoft.com/office/drawing/2014/main" id="{ED20ADEF-DF20-E857-EFA1-BBBAD37D78B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579399" y="3270415"/>
            <a:ext cx="796295" cy="970722"/>
          </a:xfrm>
          <a:prstGeom prst="rect">
            <a:avLst/>
          </a:prstGeom>
        </p:spPr>
      </p:pic>
      <p:pic>
        <p:nvPicPr>
          <p:cNvPr id="17" name="Picture 16">
            <a:extLst>
              <a:ext uri="{FF2B5EF4-FFF2-40B4-BE49-F238E27FC236}">
                <a16:creationId xmlns:a16="http://schemas.microsoft.com/office/drawing/2014/main" id="{4E401148-15BA-DC8E-771B-05ECC5A0851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576151" y="3270415"/>
            <a:ext cx="796295" cy="970722"/>
          </a:xfrm>
          <a:prstGeom prst="rect">
            <a:avLst/>
          </a:prstGeom>
        </p:spPr>
      </p:pic>
      <p:pic>
        <p:nvPicPr>
          <p:cNvPr id="18" name="Picture 17">
            <a:extLst>
              <a:ext uri="{FF2B5EF4-FFF2-40B4-BE49-F238E27FC236}">
                <a16:creationId xmlns:a16="http://schemas.microsoft.com/office/drawing/2014/main" id="{4E3B189E-AF62-80D1-24FE-8B34089B904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572903" y="3270415"/>
            <a:ext cx="796295" cy="970722"/>
          </a:xfrm>
          <a:prstGeom prst="rect">
            <a:avLst/>
          </a:prstGeom>
        </p:spPr>
      </p:pic>
      <p:pic>
        <p:nvPicPr>
          <p:cNvPr id="19" name="Picture 18">
            <a:extLst>
              <a:ext uri="{FF2B5EF4-FFF2-40B4-BE49-F238E27FC236}">
                <a16:creationId xmlns:a16="http://schemas.microsoft.com/office/drawing/2014/main" id="{1F940C33-54CA-B1DE-7E04-E2D5BD693D0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424310" y="4309055"/>
            <a:ext cx="796295" cy="970722"/>
          </a:xfrm>
          <a:prstGeom prst="rect">
            <a:avLst/>
          </a:prstGeom>
        </p:spPr>
      </p:pic>
      <p:pic>
        <p:nvPicPr>
          <p:cNvPr id="20" name="Picture 19">
            <a:extLst>
              <a:ext uri="{FF2B5EF4-FFF2-40B4-BE49-F238E27FC236}">
                <a16:creationId xmlns:a16="http://schemas.microsoft.com/office/drawing/2014/main" id="{F383249B-0D7D-BCE3-4940-54A052B3C92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64606" y="4309055"/>
            <a:ext cx="796295" cy="970722"/>
          </a:xfrm>
          <a:prstGeom prst="rect">
            <a:avLst/>
          </a:prstGeom>
        </p:spPr>
      </p:pic>
      <p:pic>
        <p:nvPicPr>
          <p:cNvPr id="21" name="Picture 20">
            <a:extLst>
              <a:ext uri="{FF2B5EF4-FFF2-40B4-BE49-F238E27FC236}">
                <a16:creationId xmlns:a16="http://schemas.microsoft.com/office/drawing/2014/main" id="{59F810A3-C56F-8996-EB47-E81C0A368DF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04902" y="4309055"/>
            <a:ext cx="796295" cy="970722"/>
          </a:xfrm>
          <a:prstGeom prst="rect">
            <a:avLst/>
          </a:prstGeom>
        </p:spPr>
      </p:pic>
      <p:pic>
        <p:nvPicPr>
          <p:cNvPr id="22" name="Picture 21">
            <a:extLst>
              <a:ext uri="{FF2B5EF4-FFF2-40B4-BE49-F238E27FC236}">
                <a16:creationId xmlns:a16="http://schemas.microsoft.com/office/drawing/2014/main" id="{6C6192ED-5F8A-863D-E3A3-BB55C9AEC86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01654" y="4309055"/>
            <a:ext cx="796295" cy="970722"/>
          </a:xfrm>
          <a:prstGeom prst="rect">
            <a:avLst/>
          </a:prstGeom>
        </p:spPr>
      </p:pic>
      <p:pic>
        <p:nvPicPr>
          <p:cNvPr id="23" name="Picture 22">
            <a:extLst>
              <a:ext uri="{FF2B5EF4-FFF2-40B4-BE49-F238E27FC236}">
                <a16:creationId xmlns:a16="http://schemas.microsoft.com/office/drawing/2014/main" id="{8C13C822-8696-9922-694B-877386F6361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498406" y="4309055"/>
            <a:ext cx="796295" cy="970722"/>
          </a:xfrm>
          <a:prstGeom prst="rect">
            <a:avLst/>
          </a:prstGeom>
        </p:spPr>
      </p:pic>
      <p:pic>
        <p:nvPicPr>
          <p:cNvPr id="24" name="Picture 23">
            <a:extLst>
              <a:ext uri="{FF2B5EF4-FFF2-40B4-BE49-F238E27FC236}">
                <a16:creationId xmlns:a16="http://schemas.microsoft.com/office/drawing/2014/main" id="{2D57C9B1-EC8F-11C2-F28F-417986A665E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95158" y="4309055"/>
            <a:ext cx="796295" cy="970722"/>
          </a:xfrm>
          <a:prstGeom prst="rect">
            <a:avLst/>
          </a:prstGeom>
        </p:spPr>
      </p:pic>
      <p:pic>
        <p:nvPicPr>
          <p:cNvPr id="25" name="Picture 24">
            <a:extLst>
              <a:ext uri="{FF2B5EF4-FFF2-40B4-BE49-F238E27FC236}">
                <a16:creationId xmlns:a16="http://schemas.microsoft.com/office/drawing/2014/main" id="{4FF19565-3F59-6121-A89E-787A888E707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535454" y="4309055"/>
            <a:ext cx="796295" cy="970722"/>
          </a:xfrm>
          <a:prstGeom prst="rect">
            <a:avLst/>
          </a:prstGeom>
        </p:spPr>
      </p:pic>
      <p:pic>
        <p:nvPicPr>
          <p:cNvPr id="26" name="Picture 25">
            <a:extLst>
              <a:ext uri="{FF2B5EF4-FFF2-40B4-BE49-F238E27FC236}">
                <a16:creationId xmlns:a16="http://schemas.microsoft.com/office/drawing/2014/main" id="{14773C8F-61E0-FF8F-18DB-08495E0D03B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575750" y="4309055"/>
            <a:ext cx="796295" cy="970722"/>
          </a:xfrm>
          <a:prstGeom prst="rect">
            <a:avLst/>
          </a:prstGeom>
        </p:spPr>
      </p:pic>
      <p:pic>
        <p:nvPicPr>
          <p:cNvPr id="27" name="Picture 26">
            <a:extLst>
              <a:ext uri="{FF2B5EF4-FFF2-40B4-BE49-F238E27FC236}">
                <a16:creationId xmlns:a16="http://schemas.microsoft.com/office/drawing/2014/main" id="{6542A8CC-331C-7E73-9F44-E6AD61D6C30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572502" y="4309055"/>
            <a:ext cx="796295" cy="970722"/>
          </a:xfrm>
          <a:prstGeom prst="rect">
            <a:avLst/>
          </a:prstGeom>
        </p:spPr>
      </p:pic>
      <p:pic>
        <p:nvPicPr>
          <p:cNvPr id="28" name="Picture 27">
            <a:extLst>
              <a:ext uri="{FF2B5EF4-FFF2-40B4-BE49-F238E27FC236}">
                <a16:creationId xmlns:a16="http://schemas.microsoft.com/office/drawing/2014/main" id="{1CB2766E-2767-290F-C9E7-E045495D9F1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569254" y="4309055"/>
            <a:ext cx="796295" cy="970722"/>
          </a:xfrm>
          <a:prstGeom prst="rect">
            <a:avLst/>
          </a:prstGeom>
        </p:spPr>
      </p:pic>
      <p:pic>
        <p:nvPicPr>
          <p:cNvPr id="29" name="Picture 28">
            <a:extLst>
              <a:ext uri="{FF2B5EF4-FFF2-40B4-BE49-F238E27FC236}">
                <a16:creationId xmlns:a16="http://schemas.microsoft.com/office/drawing/2014/main" id="{72BEEE08-BF5B-1218-7C05-EC5C26820B1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424310" y="5352835"/>
            <a:ext cx="796295" cy="970722"/>
          </a:xfrm>
          <a:prstGeom prst="rect">
            <a:avLst/>
          </a:prstGeom>
        </p:spPr>
      </p:pic>
      <p:pic>
        <p:nvPicPr>
          <p:cNvPr id="30" name="Picture 29">
            <a:extLst>
              <a:ext uri="{FF2B5EF4-FFF2-40B4-BE49-F238E27FC236}">
                <a16:creationId xmlns:a16="http://schemas.microsoft.com/office/drawing/2014/main" id="{419EC6FB-DBCC-037E-146F-AC56370EA7F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64606" y="5352835"/>
            <a:ext cx="796295" cy="970722"/>
          </a:xfrm>
          <a:prstGeom prst="rect">
            <a:avLst/>
          </a:prstGeom>
        </p:spPr>
      </p:pic>
      <p:pic>
        <p:nvPicPr>
          <p:cNvPr id="31" name="Picture 30">
            <a:extLst>
              <a:ext uri="{FF2B5EF4-FFF2-40B4-BE49-F238E27FC236}">
                <a16:creationId xmlns:a16="http://schemas.microsoft.com/office/drawing/2014/main" id="{664B40FD-73B4-B50F-00FD-15D002D10EE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04902" y="5352835"/>
            <a:ext cx="796295" cy="970722"/>
          </a:xfrm>
          <a:prstGeom prst="rect">
            <a:avLst/>
          </a:prstGeom>
        </p:spPr>
      </p:pic>
      <p:pic>
        <p:nvPicPr>
          <p:cNvPr id="32" name="Picture 31">
            <a:extLst>
              <a:ext uri="{FF2B5EF4-FFF2-40B4-BE49-F238E27FC236}">
                <a16:creationId xmlns:a16="http://schemas.microsoft.com/office/drawing/2014/main" id="{930C7880-6F0E-1DD7-5E8F-7E09172502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01654" y="5352835"/>
            <a:ext cx="796295" cy="970722"/>
          </a:xfrm>
          <a:prstGeom prst="rect">
            <a:avLst/>
          </a:prstGeom>
        </p:spPr>
      </p:pic>
      <p:pic>
        <p:nvPicPr>
          <p:cNvPr id="33" name="Picture 32">
            <a:extLst>
              <a:ext uri="{FF2B5EF4-FFF2-40B4-BE49-F238E27FC236}">
                <a16:creationId xmlns:a16="http://schemas.microsoft.com/office/drawing/2014/main" id="{C2D086DB-E07E-9BDA-56C8-50D41FC855B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498406" y="5352835"/>
            <a:ext cx="796295" cy="970722"/>
          </a:xfrm>
          <a:prstGeom prst="rect">
            <a:avLst/>
          </a:prstGeom>
        </p:spPr>
      </p:pic>
      <p:pic>
        <p:nvPicPr>
          <p:cNvPr id="34" name="Picture 33">
            <a:extLst>
              <a:ext uri="{FF2B5EF4-FFF2-40B4-BE49-F238E27FC236}">
                <a16:creationId xmlns:a16="http://schemas.microsoft.com/office/drawing/2014/main" id="{9D0A92D5-AB1D-2008-ACCE-38E56A9BFCD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95158" y="5352835"/>
            <a:ext cx="796295" cy="970722"/>
          </a:xfrm>
          <a:prstGeom prst="rect">
            <a:avLst/>
          </a:prstGeom>
        </p:spPr>
      </p:pic>
      <p:pic>
        <p:nvPicPr>
          <p:cNvPr id="35" name="Picture 34">
            <a:extLst>
              <a:ext uri="{FF2B5EF4-FFF2-40B4-BE49-F238E27FC236}">
                <a16:creationId xmlns:a16="http://schemas.microsoft.com/office/drawing/2014/main" id="{6BD6F7BD-E026-F06A-88C8-3220F322C2C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535454" y="5352835"/>
            <a:ext cx="796295" cy="970722"/>
          </a:xfrm>
          <a:prstGeom prst="rect">
            <a:avLst/>
          </a:prstGeom>
        </p:spPr>
      </p:pic>
      <p:pic>
        <p:nvPicPr>
          <p:cNvPr id="36" name="Picture 35">
            <a:extLst>
              <a:ext uri="{FF2B5EF4-FFF2-40B4-BE49-F238E27FC236}">
                <a16:creationId xmlns:a16="http://schemas.microsoft.com/office/drawing/2014/main" id="{9DCB1CBE-B9EC-C2C8-3C49-0BA7C5A72B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575750" y="5352835"/>
            <a:ext cx="796295" cy="970722"/>
          </a:xfrm>
          <a:prstGeom prst="rect">
            <a:avLst/>
          </a:prstGeom>
        </p:spPr>
      </p:pic>
      <p:pic>
        <p:nvPicPr>
          <p:cNvPr id="37" name="Picture 36">
            <a:extLst>
              <a:ext uri="{FF2B5EF4-FFF2-40B4-BE49-F238E27FC236}">
                <a16:creationId xmlns:a16="http://schemas.microsoft.com/office/drawing/2014/main" id="{BB1A747E-FAC7-B294-6862-5ECFCEC1964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572502" y="5352835"/>
            <a:ext cx="796295" cy="970722"/>
          </a:xfrm>
          <a:prstGeom prst="rect">
            <a:avLst/>
          </a:prstGeom>
        </p:spPr>
      </p:pic>
      <p:pic>
        <p:nvPicPr>
          <p:cNvPr id="38" name="Picture 37">
            <a:extLst>
              <a:ext uri="{FF2B5EF4-FFF2-40B4-BE49-F238E27FC236}">
                <a16:creationId xmlns:a16="http://schemas.microsoft.com/office/drawing/2014/main" id="{83C4F894-0959-6E59-F597-03C3CF7014D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569254" y="5352835"/>
            <a:ext cx="796295" cy="970722"/>
          </a:xfrm>
          <a:prstGeom prst="rect">
            <a:avLst/>
          </a:prstGeom>
        </p:spPr>
      </p:pic>
    </p:spTree>
    <p:extLst>
      <p:ext uri="{BB962C8B-B14F-4D97-AF65-F5344CB8AC3E}">
        <p14:creationId xmlns:p14="http://schemas.microsoft.com/office/powerpoint/2010/main" val="12830828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4933-EF00-8B88-2FF2-AC1F4C5C2CAA}"/>
              </a:ext>
            </a:extLst>
          </p:cNvPr>
          <p:cNvSpPr>
            <a:spLocks noGrp="1"/>
          </p:cNvSpPr>
          <p:nvPr>
            <p:ph type="title"/>
          </p:nvPr>
        </p:nvSpPr>
        <p:spPr/>
        <p:txBody>
          <a:bodyPr/>
          <a:lstStyle/>
          <a:p>
            <a:r>
              <a:rPr lang="en-US" dirty="0"/>
              <a:t>Fact: No Two Students are Alike</a:t>
            </a:r>
          </a:p>
        </p:txBody>
      </p:sp>
      <p:sp>
        <p:nvSpPr>
          <p:cNvPr id="3" name="Content Placeholder 2">
            <a:extLst>
              <a:ext uri="{FF2B5EF4-FFF2-40B4-BE49-F238E27FC236}">
                <a16:creationId xmlns:a16="http://schemas.microsoft.com/office/drawing/2014/main" id="{3665B27C-DB96-D109-698A-CAA9A252F52B}"/>
              </a:ext>
            </a:extLst>
          </p:cNvPr>
          <p:cNvSpPr>
            <a:spLocks noGrp="1"/>
          </p:cNvSpPr>
          <p:nvPr>
            <p:ph idx="1"/>
          </p:nvPr>
        </p:nvSpPr>
        <p:spPr>
          <a:xfrm>
            <a:off x="6087800" y="1567622"/>
            <a:ext cx="5045597" cy="4351338"/>
          </a:xfrm>
        </p:spPr>
        <p:txBody>
          <a:bodyPr/>
          <a:lstStyle/>
          <a:p>
            <a:r>
              <a:rPr lang="en-US" dirty="0"/>
              <a:t>Different backgrounds in math</a:t>
            </a:r>
          </a:p>
          <a:p>
            <a:r>
              <a:rPr lang="en-US" dirty="0"/>
              <a:t>Different first languages - not all English native speakers</a:t>
            </a:r>
          </a:p>
          <a:p>
            <a:r>
              <a:rPr lang="en-US" dirty="0"/>
              <a:t>Different levels of curiosity</a:t>
            </a:r>
          </a:p>
          <a:p>
            <a:r>
              <a:rPr lang="en-US" dirty="0"/>
              <a:t>Different amounts of sleep last night</a:t>
            </a:r>
          </a:p>
        </p:txBody>
      </p:sp>
      <p:sp>
        <p:nvSpPr>
          <p:cNvPr id="4" name="Slide Number Placeholder 3">
            <a:extLst>
              <a:ext uri="{FF2B5EF4-FFF2-40B4-BE49-F238E27FC236}">
                <a16:creationId xmlns:a16="http://schemas.microsoft.com/office/drawing/2014/main" id="{BE3C6D7A-A24D-58A3-44C3-3586DFB86FCF}"/>
              </a:ext>
            </a:extLst>
          </p:cNvPr>
          <p:cNvSpPr>
            <a:spLocks noGrp="1"/>
          </p:cNvSpPr>
          <p:nvPr>
            <p:ph type="sldNum" sz="quarter" idx="12"/>
          </p:nvPr>
        </p:nvSpPr>
        <p:spPr/>
        <p:txBody>
          <a:bodyPr/>
          <a:lstStyle/>
          <a:p>
            <a:fld id="{E4E17628-BB69-494D-BA8C-C14032583637}" type="slidenum">
              <a:rPr lang="en-US" smtClean="0"/>
              <a:t>16</a:t>
            </a:fld>
            <a:endParaRPr lang="en-US"/>
          </a:p>
        </p:txBody>
      </p:sp>
      <p:pic>
        <p:nvPicPr>
          <p:cNvPr id="1028" name="Picture 4" descr="Generated by DALL·E">
            <a:extLst>
              <a:ext uri="{FF2B5EF4-FFF2-40B4-BE49-F238E27FC236}">
                <a16:creationId xmlns:a16="http://schemas.microsoft.com/office/drawing/2014/main" id="{FCC31A52-A103-C66E-7753-39D6307DFB60}"/>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675857" y="1567622"/>
            <a:ext cx="4868120" cy="388181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716CC30-955C-543A-E0A5-B1C6EAFD3B56}"/>
              </a:ext>
            </a:extLst>
          </p:cNvPr>
          <p:cNvSpPr txBox="1"/>
          <p:nvPr/>
        </p:nvSpPr>
        <p:spPr>
          <a:xfrm>
            <a:off x="3833572" y="5290378"/>
            <a:ext cx="1695785" cy="369332"/>
          </a:xfrm>
          <a:prstGeom prst="rect">
            <a:avLst/>
          </a:prstGeom>
          <a:noFill/>
        </p:spPr>
        <p:txBody>
          <a:bodyPr wrap="none" rtlCol="0">
            <a:spAutoFit/>
          </a:bodyPr>
          <a:lstStyle/>
          <a:p>
            <a:r>
              <a:rPr lang="en-US" dirty="0">
                <a:solidFill>
                  <a:schemeClr val="bg1">
                    <a:lumMod val="65000"/>
                  </a:schemeClr>
                </a:solidFill>
              </a:rPr>
              <a:t>Image: DALL-E 3</a:t>
            </a:r>
          </a:p>
        </p:txBody>
      </p:sp>
    </p:spTree>
    <p:extLst>
      <p:ext uri="{BB962C8B-B14F-4D97-AF65-F5344CB8AC3E}">
        <p14:creationId xmlns:p14="http://schemas.microsoft.com/office/powerpoint/2010/main" val="2878387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5AF23-FC8D-7A7A-7A55-17EA7164FA11}"/>
              </a:ext>
            </a:extLst>
          </p:cNvPr>
          <p:cNvSpPr>
            <a:spLocks noGrp="1"/>
          </p:cNvSpPr>
          <p:nvPr>
            <p:ph type="title"/>
          </p:nvPr>
        </p:nvSpPr>
        <p:spPr/>
        <p:txBody>
          <a:bodyPr/>
          <a:lstStyle/>
          <a:p>
            <a:r>
              <a:rPr lang="en-US" dirty="0"/>
              <a:t>Not all students learn at the same rate</a:t>
            </a:r>
          </a:p>
        </p:txBody>
      </p:sp>
      <p:sp>
        <p:nvSpPr>
          <p:cNvPr id="4" name="Slide Number Placeholder 3">
            <a:extLst>
              <a:ext uri="{FF2B5EF4-FFF2-40B4-BE49-F238E27FC236}">
                <a16:creationId xmlns:a16="http://schemas.microsoft.com/office/drawing/2014/main" id="{A49271BA-2839-0A1D-E7E4-E45032DC4FB7}"/>
              </a:ext>
            </a:extLst>
          </p:cNvPr>
          <p:cNvSpPr>
            <a:spLocks noGrp="1"/>
          </p:cNvSpPr>
          <p:nvPr>
            <p:ph type="sldNum" sz="quarter" idx="12"/>
          </p:nvPr>
        </p:nvSpPr>
        <p:spPr/>
        <p:txBody>
          <a:bodyPr/>
          <a:lstStyle/>
          <a:p>
            <a:fld id="{E4E17628-BB69-494D-BA8C-C14032583637}" type="slidenum">
              <a:rPr lang="en-US" smtClean="0"/>
              <a:t>17</a:t>
            </a:fld>
            <a:endParaRPr lang="en-US"/>
          </a:p>
        </p:txBody>
      </p:sp>
      <p:cxnSp>
        <p:nvCxnSpPr>
          <p:cNvPr id="6" name="Straight Arrow Connector 5">
            <a:extLst>
              <a:ext uri="{FF2B5EF4-FFF2-40B4-BE49-F238E27FC236}">
                <a16:creationId xmlns:a16="http://schemas.microsoft.com/office/drawing/2014/main" id="{2D0F8248-F857-5596-7391-08EE8870E5CE}"/>
              </a:ext>
            </a:extLst>
          </p:cNvPr>
          <p:cNvCxnSpPr>
            <a:cxnSpLocks/>
          </p:cNvCxnSpPr>
          <p:nvPr/>
        </p:nvCxnSpPr>
        <p:spPr>
          <a:xfrm flipV="1">
            <a:off x="1519807" y="2152891"/>
            <a:ext cx="0" cy="335665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9D403A2-3510-0D2C-7A06-3595CB4BF6BF}"/>
              </a:ext>
            </a:extLst>
          </p:cNvPr>
          <p:cNvCxnSpPr>
            <a:cxnSpLocks/>
          </p:cNvCxnSpPr>
          <p:nvPr/>
        </p:nvCxnSpPr>
        <p:spPr>
          <a:xfrm>
            <a:off x="1519807" y="5509549"/>
            <a:ext cx="877008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Freeform 11">
            <a:extLst>
              <a:ext uri="{FF2B5EF4-FFF2-40B4-BE49-F238E27FC236}">
                <a16:creationId xmlns:a16="http://schemas.microsoft.com/office/drawing/2014/main" id="{845CE714-8004-EE8A-A8C7-D5CE27B323E0}"/>
              </a:ext>
            </a:extLst>
          </p:cNvPr>
          <p:cNvSpPr/>
          <p:nvPr/>
        </p:nvSpPr>
        <p:spPr>
          <a:xfrm>
            <a:off x="1519806" y="1871744"/>
            <a:ext cx="8426370" cy="3637805"/>
          </a:xfrm>
          <a:custGeom>
            <a:avLst/>
            <a:gdLst>
              <a:gd name="connsiteX0" fmla="*/ 0 w 8437944"/>
              <a:gd name="connsiteY0" fmla="*/ 3347285 h 3428012"/>
              <a:gd name="connsiteX1" fmla="*/ 1145894 w 8437944"/>
              <a:gd name="connsiteY1" fmla="*/ 3057918 h 3428012"/>
              <a:gd name="connsiteX2" fmla="*/ 2905245 w 8437944"/>
              <a:gd name="connsiteY2" fmla="*/ 430464 h 3428012"/>
              <a:gd name="connsiteX3" fmla="*/ 3611301 w 8437944"/>
              <a:gd name="connsiteY3" fmla="*/ 13776 h 3428012"/>
              <a:gd name="connsiteX4" fmla="*/ 4328932 w 8437944"/>
              <a:gd name="connsiteY4" fmla="*/ 534637 h 3428012"/>
              <a:gd name="connsiteX5" fmla="*/ 5301205 w 8437944"/>
              <a:gd name="connsiteY5" fmla="*/ 1969897 h 3428012"/>
              <a:gd name="connsiteX6" fmla="*/ 6667018 w 8437944"/>
              <a:gd name="connsiteY6" fmla="*/ 2872723 h 3428012"/>
              <a:gd name="connsiteX7" fmla="*/ 8437944 w 8437944"/>
              <a:gd name="connsiteY7" fmla="*/ 3219963 h 3428012"/>
              <a:gd name="connsiteX0" fmla="*/ 0 w 8437944"/>
              <a:gd name="connsiteY0" fmla="*/ 3347285 h 3428012"/>
              <a:gd name="connsiteX1" fmla="*/ 1145894 w 8437944"/>
              <a:gd name="connsiteY1" fmla="*/ 3057918 h 3428012"/>
              <a:gd name="connsiteX2" fmla="*/ 2905245 w 8437944"/>
              <a:gd name="connsiteY2" fmla="*/ 430464 h 3428012"/>
              <a:gd name="connsiteX3" fmla="*/ 3611301 w 8437944"/>
              <a:gd name="connsiteY3" fmla="*/ 13776 h 3428012"/>
              <a:gd name="connsiteX4" fmla="*/ 4328932 w 8437944"/>
              <a:gd name="connsiteY4" fmla="*/ 534637 h 3428012"/>
              <a:gd name="connsiteX5" fmla="*/ 5301205 w 8437944"/>
              <a:gd name="connsiteY5" fmla="*/ 1969897 h 3428012"/>
              <a:gd name="connsiteX6" fmla="*/ 6667018 w 8437944"/>
              <a:gd name="connsiteY6" fmla="*/ 2872723 h 3428012"/>
              <a:gd name="connsiteX7" fmla="*/ 8437944 w 8437944"/>
              <a:gd name="connsiteY7" fmla="*/ 3219963 h 3428012"/>
              <a:gd name="connsiteX0" fmla="*/ 0 w 8437944"/>
              <a:gd name="connsiteY0" fmla="*/ 3347285 h 3428012"/>
              <a:gd name="connsiteX1" fmla="*/ 1145894 w 8437944"/>
              <a:gd name="connsiteY1" fmla="*/ 3057918 h 3428012"/>
              <a:gd name="connsiteX2" fmla="*/ 2905245 w 8437944"/>
              <a:gd name="connsiteY2" fmla="*/ 430464 h 3428012"/>
              <a:gd name="connsiteX3" fmla="*/ 3611301 w 8437944"/>
              <a:gd name="connsiteY3" fmla="*/ 13776 h 3428012"/>
              <a:gd name="connsiteX4" fmla="*/ 4328932 w 8437944"/>
              <a:gd name="connsiteY4" fmla="*/ 534637 h 3428012"/>
              <a:gd name="connsiteX5" fmla="*/ 5301205 w 8437944"/>
              <a:gd name="connsiteY5" fmla="*/ 1969897 h 3428012"/>
              <a:gd name="connsiteX6" fmla="*/ 6667018 w 8437944"/>
              <a:gd name="connsiteY6" fmla="*/ 2872723 h 3428012"/>
              <a:gd name="connsiteX7" fmla="*/ 8437944 w 8437944"/>
              <a:gd name="connsiteY7" fmla="*/ 3219963 h 3428012"/>
              <a:gd name="connsiteX0" fmla="*/ 0 w 8437944"/>
              <a:gd name="connsiteY0" fmla="*/ 3328199 h 3408926"/>
              <a:gd name="connsiteX1" fmla="*/ 1145894 w 8437944"/>
              <a:gd name="connsiteY1" fmla="*/ 3038832 h 3408926"/>
              <a:gd name="connsiteX2" fmla="*/ 2905245 w 8437944"/>
              <a:gd name="connsiteY2" fmla="*/ 411378 h 3408926"/>
              <a:gd name="connsiteX3" fmla="*/ 3495554 w 8437944"/>
              <a:gd name="connsiteY3" fmla="*/ 17839 h 3408926"/>
              <a:gd name="connsiteX4" fmla="*/ 4328932 w 8437944"/>
              <a:gd name="connsiteY4" fmla="*/ 515551 h 3408926"/>
              <a:gd name="connsiteX5" fmla="*/ 5301205 w 8437944"/>
              <a:gd name="connsiteY5" fmla="*/ 1950811 h 3408926"/>
              <a:gd name="connsiteX6" fmla="*/ 6667018 w 8437944"/>
              <a:gd name="connsiteY6" fmla="*/ 2853637 h 3408926"/>
              <a:gd name="connsiteX7" fmla="*/ 8437944 w 8437944"/>
              <a:gd name="connsiteY7" fmla="*/ 3200877 h 3408926"/>
              <a:gd name="connsiteX0" fmla="*/ 0 w 8437944"/>
              <a:gd name="connsiteY0" fmla="*/ 3312862 h 3393589"/>
              <a:gd name="connsiteX1" fmla="*/ 1145894 w 8437944"/>
              <a:gd name="connsiteY1" fmla="*/ 3023495 h 3393589"/>
              <a:gd name="connsiteX2" fmla="*/ 2905245 w 8437944"/>
              <a:gd name="connsiteY2" fmla="*/ 396041 h 3393589"/>
              <a:gd name="connsiteX3" fmla="*/ 3495554 w 8437944"/>
              <a:gd name="connsiteY3" fmla="*/ 2502 h 3393589"/>
              <a:gd name="connsiteX4" fmla="*/ 4328932 w 8437944"/>
              <a:gd name="connsiteY4" fmla="*/ 500214 h 3393589"/>
              <a:gd name="connsiteX5" fmla="*/ 5301205 w 8437944"/>
              <a:gd name="connsiteY5" fmla="*/ 1935474 h 3393589"/>
              <a:gd name="connsiteX6" fmla="*/ 6667018 w 8437944"/>
              <a:gd name="connsiteY6" fmla="*/ 2838300 h 3393589"/>
              <a:gd name="connsiteX7" fmla="*/ 8437944 w 8437944"/>
              <a:gd name="connsiteY7" fmla="*/ 3185540 h 3393589"/>
              <a:gd name="connsiteX0" fmla="*/ 0 w 8437944"/>
              <a:gd name="connsiteY0" fmla="*/ 3311921 h 3381649"/>
              <a:gd name="connsiteX1" fmla="*/ 1145894 w 8437944"/>
              <a:gd name="connsiteY1" fmla="*/ 3022554 h 3381649"/>
              <a:gd name="connsiteX2" fmla="*/ 2801073 w 8437944"/>
              <a:gd name="connsiteY2" fmla="*/ 626594 h 3381649"/>
              <a:gd name="connsiteX3" fmla="*/ 3495554 w 8437944"/>
              <a:gd name="connsiteY3" fmla="*/ 1561 h 3381649"/>
              <a:gd name="connsiteX4" fmla="*/ 4328932 w 8437944"/>
              <a:gd name="connsiteY4" fmla="*/ 499273 h 3381649"/>
              <a:gd name="connsiteX5" fmla="*/ 5301205 w 8437944"/>
              <a:gd name="connsiteY5" fmla="*/ 1934533 h 3381649"/>
              <a:gd name="connsiteX6" fmla="*/ 6667018 w 8437944"/>
              <a:gd name="connsiteY6" fmla="*/ 2837359 h 3381649"/>
              <a:gd name="connsiteX7" fmla="*/ 8437944 w 8437944"/>
              <a:gd name="connsiteY7" fmla="*/ 3184599 h 3381649"/>
              <a:gd name="connsiteX0" fmla="*/ 0 w 8437944"/>
              <a:gd name="connsiteY0" fmla="*/ 3311921 h 3381649"/>
              <a:gd name="connsiteX1" fmla="*/ 1145894 w 8437944"/>
              <a:gd name="connsiteY1" fmla="*/ 3022554 h 3381649"/>
              <a:gd name="connsiteX2" fmla="*/ 2801073 w 8437944"/>
              <a:gd name="connsiteY2" fmla="*/ 626594 h 3381649"/>
              <a:gd name="connsiteX3" fmla="*/ 3495554 w 8437944"/>
              <a:gd name="connsiteY3" fmla="*/ 1561 h 3381649"/>
              <a:gd name="connsiteX4" fmla="*/ 4328932 w 8437944"/>
              <a:gd name="connsiteY4" fmla="*/ 499273 h 3381649"/>
              <a:gd name="connsiteX5" fmla="*/ 5301205 w 8437944"/>
              <a:gd name="connsiteY5" fmla="*/ 1934533 h 3381649"/>
              <a:gd name="connsiteX6" fmla="*/ 6667018 w 8437944"/>
              <a:gd name="connsiteY6" fmla="*/ 2837359 h 3381649"/>
              <a:gd name="connsiteX7" fmla="*/ 8437944 w 8437944"/>
              <a:gd name="connsiteY7" fmla="*/ 3184599 h 3381649"/>
              <a:gd name="connsiteX0" fmla="*/ 0 w 8437944"/>
              <a:gd name="connsiteY0" fmla="*/ 3310360 h 3380088"/>
              <a:gd name="connsiteX1" fmla="*/ 1145894 w 8437944"/>
              <a:gd name="connsiteY1" fmla="*/ 3020993 h 3380088"/>
              <a:gd name="connsiteX2" fmla="*/ 2801073 w 8437944"/>
              <a:gd name="connsiteY2" fmla="*/ 625033 h 3380088"/>
              <a:gd name="connsiteX3" fmla="*/ 3495554 w 8437944"/>
              <a:gd name="connsiteY3" fmla="*/ 0 h 3380088"/>
              <a:gd name="connsiteX4" fmla="*/ 4398380 w 8437944"/>
              <a:gd name="connsiteY4" fmla="*/ 625033 h 3380088"/>
              <a:gd name="connsiteX5" fmla="*/ 5301205 w 8437944"/>
              <a:gd name="connsiteY5" fmla="*/ 1932972 h 3380088"/>
              <a:gd name="connsiteX6" fmla="*/ 6667018 w 8437944"/>
              <a:gd name="connsiteY6" fmla="*/ 2835798 h 3380088"/>
              <a:gd name="connsiteX7" fmla="*/ 8437944 w 8437944"/>
              <a:gd name="connsiteY7" fmla="*/ 3183038 h 3380088"/>
              <a:gd name="connsiteX0" fmla="*/ 0 w 8437944"/>
              <a:gd name="connsiteY0" fmla="*/ 3310360 h 3380088"/>
              <a:gd name="connsiteX1" fmla="*/ 1145894 w 8437944"/>
              <a:gd name="connsiteY1" fmla="*/ 3020993 h 3380088"/>
              <a:gd name="connsiteX2" fmla="*/ 2801073 w 8437944"/>
              <a:gd name="connsiteY2" fmla="*/ 625033 h 3380088"/>
              <a:gd name="connsiteX3" fmla="*/ 3495554 w 8437944"/>
              <a:gd name="connsiteY3" fmla="*/ 0 h 3380088"/>
              <a:gd name="connsiteX4" fmla="*/ 4398380 w 8437944"/>
              <a:gd name="connsiteY4" fmla="*/ 625033 h 3380088"/>
              <a:gd name="connsiteX5" fmla="*/ 5301205 w 8437944"/>
              <a:gd name="connsiteY5" fmla="*/ 1932972 h 3380088"/>
              <a:gd name="connsiteX6" fmla="*/ 6667018 w 8437944"/>
              <a:gd name="connsiteY6" fmla="*/ 2835798 h 3380088"/>
              <a:gd name="connsiteX7" fmla="*/ 8437944 w 8437944"/>
              <a:gd name="connsiteY7" fmla="*/ 3183038 h 3380088"/>
              <a:gd name="connsiteX0" fmla="*/ 0 w 8437944"/>
              <a:gd name="connsiteY0" fmla="*/ 3275635 h 3345363"/>
              <a:gd name="connsiteX1" fmla="*/ 1145894 w 8437944"/>
              <a:gd name="connsiteY1" fmla="*/ 2986268 h 3345363"/>
              <a:gd name="connsiteX2" fmla="*/ 2801073 w 8437944"/>
              <a:gd name="connsiteY2" fmla="*/ 590308 h 3345363"/>
              <a:gd name="connsiteX3" fmla="*/ 3599726 w 8437944"/>
              <a:gd name="connsiteY3" fmla="*/ 0 h 3345363"/>
              <a:gd name="connsiteX4" fmla="*/ 4398380 w 8437944"/>
              <a:gd name="connsiteY4" fmla="*/ 590308 h 3345363"/>
              <a:gd name="connsiteX5" fmla="*/ 5301205 w 8437944"/>
              <a:gd name="connsiteY5" fmla="*/ 1898247 h 3345363"/>
              <a:gd name="connsiteX6" fmla="*/ 6667018 w 8437944"/>
              <a:gd name="connsiteY6" fmla="*/ 2801073 h 3345363"/>
              <a:gd name="connsiteX7" fmla="*/ 8437944 w 8437944"/>
              <a:gd name="connsiteY7" fmla="*/ 3148313 h 3345363"/>
              <a:gd name="connsiteX0" fmla="*/ 0 w 8437944"/>
              <a:gd name="connsiteY0" fmla="*/ 3279627 h 3349355"/>
              <a:gd name="connsiteX1" fmla="*/ 1145894 w 8437944"/>
              <a:gd name="connsiteY1" fmla="*/ 2990260 h 3349355"/>
              <a:gd name="connsiteX2" fmla="*/ 2801073 w 8437944"/>
              <a:gd name="connsiteY2" fmla="*/ 594300 h 3349355"/>
              <a:gd name="connsiteX3" fmla="*/ 3599726 w 8437944"/>
              <a:gd name="connsiteY3" fmla="*/ 3992 h 3349355"/>
              <a:gd name="connsiteX4" fmla="*/ 4479403 w 8437944"/>
              <a:gd name="connsiteY4" fmla="*/ 767920 h 3349355"/>
              <a:gd name="connsiteX5" fmla="*/ 5301205 w 8437944"/>
              <a:gd name="connsiteY5" fmla="*/ 1902239 h 3349355"/>
              <a:gd name="connsiteX6" fmla="*/ 6667018 w 8437944"/>
              <a:gd name="connsiteY6" fmla="*/ 2805065 h 3349355"/>
              <a:gd name="connsiteX7" fmla="*/ 8437944 w 8437944"/>
              <a:gd name="connsiteY7" fmla="*/ 3152305 h 3349355"/>
              <a:gd name="connsiteX0" fmla="*/ 0 w 8437944"/>
              <a:gd name="connsiteY0" fmla="*/ 3279627 h 3349355"/>
              <a:gd name="connsiteX1" fmla="*/ 1145894 w 8437944"/>
              <a:gd name="connsiteY1" fmla="*/ 2990260 h 3349355"/>
              <a:gd name="connsiteX2" fmla="*/ 2801073 w 8437944"/>
              <a:gd name="connsiteY2" fmla="*/ 594300 h 3349355"/>
              <a:gd name="connsiteX3" fmla="*/ 3599726 w 8437944"/>
              <a:gd name="connsiteY3" fmla="*/ 3992 h 3349355"/>
              <a:gd name="connsiteX4" fmla="*/ 4479403 w 8437944"/>
              <a:gd name="connsiteY4" fmla="*/ 767920 h 3349355"/>
              <a:gd name="connsiteX5" fmla="*/ 5301205 w 8437944"/>
              <a:gd name="connsiteY5" fmla="*/ 1902239 h 3349355"/>
              <a:gd name="connsiteX6" fmla="*/ 6667018 w 8437944"/>
              <a:gd name="connsiteY6" fmla="*/ 2805065 h 3349355"/>
              <a:gd name="connsiteX7" fmla="*/ 8437944 w 8437944"/>
              <a:gd name="connsiteY7" fmla="*/ 3152305 h 3349355"/>
              <a:gd name="connsiteX0" fmla="*/ 0 w 8426370"/>
              <a:gd name="connsiteY0" fmla="*/ 3349075 h 3401947"/>
              <a:gd name="connsiteX1" fmla="*/ 1134320 w 8426370"/>
              <a:gd name="connsiteY1" fmla="*/ 2990260 h 3401947"/>
              <a:gd name="connsiteX2" fmla="*/ 2789499 w 8426370"/>
              <a:gd name="connsiteY2" fmla="*/ 594300 h 3401947"/>
              <a:gd name="connsiteX3" fmla="*/ 3588152 w 8426370"/>
              <a:gd name="connsiteY3" fmla="*/ 3992 h 3401947"/>
              <a:gd name="connsiteX4" fmla="*/ 4467829 w 8426370"/>
              <a:gd name="connsiteY4" fmla="*/ 767920 h 3401947"/>
              <a:gd name="connsiteX5" fmla="*/ 5289631 w 8426370"/>
              <a:gd name="connsiteY5" fmla="*/ 1902239 h 3401947"/>
              <a:gd name="connsiteX6" fmla="*/ 6655444 w 8426370"/>
              <a:gd name="connsiteY6" fmla="*/ 2805065 h 3401947"/>
              <a:gd name="connsiteX7" fmla="*/ 8426370 w 8426370"/>
              <a:gd name="connsiteY7" fmla="*/ 3152305 h 3401947"/>
              <a:gd name="connsiteX0" fmla="*/ 0 w 8426370"/>
              <a:gd name="connsiteY0" fmla="*/ 3349075 h 3349075"/>
              <a:gd name="connsiteX1" fmla="*/ 1134320 w 8426370"/>
              <a:gd name="connsiteY1" fmla="*/ 2990260 h 3349075"/>
              <a:gd name="connsiteX2" fmla="*/ 2789499 w 8426370"/>
              <a:gd name="connsiteY2" fmla="*/ 594300 h 3349075"/>
              <a:gd name="connsiteX3" fmla="*/ 3588152 w 8426370"/>
              <a:gd name="connsiteY3" fmla="*/ 3992 h 3349075"/>
              <a:gd name="connsiteX4" fmla="*/ 4467829 w 8426370"/>
              <a:gd name="connsiteY4" fmla="*/ 767920 h 3349075"/>
              <a:gd name="connsiteX5" fmla="*/ 5289631 w 8426370"/>
              <a:gd name="connsiteY5" fmla="*/ 1902239 h 3349075"/>
              <a:gd name="connsiteX6" fmla="*/ 6655444 w 8426370"/>
              <a:gd name="connsiteY6" fmla="*/ 2805065 h 3349075"/>
              <a:gd name="connsiteX7" fmla="*/ 8426370 w 8426370"/>
              <a:gd name="connsiteY7" fmla="*/ 3152305 h 3349075"/>
              <a:gd name="connsiteX0" fmla="*/ 0 w 8426370"/>
              <a:gd name="connsiteY0" fmla="*/ 3347728 h 3347728"/>
              <a:gd name="connsiteX1" fmla="*/ 1134320 w 8426370"/>
              <a:gd name="connsiteY1" fmla="*/ 2988913 h 3347728"/>
              <a:gd name="connsiteX2" fmla="*/ 1546185 w 8426370"/>
              <a:gd name="connsiteY2" fmla="*/ 2462087 h 3347728"/>
              <a:gd name="connsiteX3" fmla="*/ 2789499 w 8426370"/>
              <a:gd name="connsiteY3" fmla="*/ 592953 h 3347728"/>
              <a:gd name="connsiteX4" fmla="*/ 3588152 w 8426370"/>
              <a:gd name="connsiteY4" fmla="*/ 2645 h 3347728"/>
              <a:gd name="connsiteX5" fmla="*/ 4467829 w 8426370"/>
              <a:gd name="connsiteY5" fmla="*/ 766573 h 3347728"/>
              <a:gd name="connsiteX6" fmla="*/ 5289631 w 8426370"/>
              <a:gd name="connsiteY6" fmla="*/ 1900892 h 3347728"/>
              <a:gd name="connsiteX7" fmla="*/ 6655444 w 8426370"/>
              <a:gd name="connsiteY7" fmla="*/ 2803718 h 3347728"/>
              <a:gd name="connsiteX8" fmla="*/ 8426370 w 8426370"/>
              <a:gd name="connsiteY8" fmla="*/ 3150958 h 3347728"/>
              <a:gd name="connsiteX0" fmla="*/ 0 w 8426370"/>
              <a:gd name="connsiteY0" fmla="*/ 3347728 h 3347728"/>
              <a:gd name="connsiteX1" fmla="*/ 1546185 w 8426370"/>
              <a:gd name="connsiteY1" fmla="*/ 2462087 h 3347728"/>
              <a:gd name="connsiteX2" fmla="*/ 2789499 w 8426370"/>
              <a:gd name="connsiteY2" fmla="*/ 592953 h 3347728"/>
              <a:gd name="connsiteX3" fmla="*/ 3588152 w 8426370"/>
              <a:gd name="connsiteY3" fmla="*/ 2645 h 3347728"/>
              <a:gd name="connsiteX4" fmla="*/ 4467829 w 8426370"/>
              <a:gd name="connsiteY4" fmla="*/ 766573 h 3347728"/>
              <a:gd name="connsiteX5" fmla="*/ 5289631 w 8426370"/>
              <a:gd name="connsiteY5" fmla="*/ 1900892 h 3347728"/>
              <a:gd name="connsiteX6" fmla="*/ 6655444 w 8426370"/>
              <a:gd name="connsiteY6" fmla="*/ 2803718 h 3347728"/>
              <a:gd name="connsiteX7" fmla="*/ 8426370 w 8426370"/>
              <a:gd name="connsiteY7" fmla="*/ 3150958 h 3347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26370" h="3347728">
                <a:moveTo>
                  <a:pt x="0" y="3347728"/>
                </a:moveTo>
                <a:cubicBezTo>
                  <a:pt x="322122" y="3163220"/>
                  <a:pt x="1081269" y="2921216"/>
                  <a:pt x="1546185" y="2462087"/>
                </a:cubicBezTo>
                <a:cubicBezTo>
                  <a:pt x="2011101" y="2002958"/>
                  <a:pt x="2449171" y="1002860"/>
                  <a:pt x="2789499" y="592953"/>
                </a:cubicBezTo>
                <a:cubicBezTo>
                  <a:pt x="3129827" y="183046"/>
                  <a:pt x="3308430" y="-26292"/>
                  <a:pt x="3588152" y="2645"/>
                </a:cubicBezTo>
                <a:cubicBezTo>
                  <a:pt x="3867874" y="31582"/>
                  <a:pt x="4218973" y="438624"/>
                  <a:pt x="4467829" y="766573"/>
                </a:cubicBezTo>
                <a:cubicBezTo>
                  <a:pt x="4716685" y="1094522"/>
                  <a:pt x="4925028" y="1561368"/>
                  <a:pt x="5289631" y="1900892"/>
                </a:cubicBezTo>
                <a:cubicBezTo>
                  <a:pt x="5654234" y="2240416"/>
                  <a:pt x="6132654" y="2595374"/>
                  <a:pt x="6655444" y="2803718"/>
                </a:cubicBezTo>
                <a:cubicBezTo>
                  <a:pt x="7178234" y="3012062"/>
                  <a:pt x="8098421" y="3091156"/>
                  <a:pt x="8426370" y="3150958"/>
                </a:cubicBezTo>
              </a:path>
            </a:pathLst>
          </a:custGeom>
          <a:noFill/>
          <a:ln w="3810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82851128-0495-6974-0838-70DFD484678A}"/>
              </a:ext>
            </a:extLst>
          </p:cNvPr>
          <p:cNvCxnSpPr/>
          <p:nvPr/>
        </p:nvCxnSpPr>
        <p:spPr>
          <a:xfrm>
            <a:off x="3981691" y="3090441"/>
            <a:ext cx="0" cy="24191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7343BFA-5824-3FDB-908B-E4E9D18204BA}"/>
              </a:ext>
            </a:extLst>
          </p:cNvPr>
          <p:cNvCxnSpPr/>
          <p:nvPr/>
        </p:nvCxnSpPr>
        <p:spPr>
          <a:xfrm>
            <a:off x="6223321" y="3090441"/>
            <a:ext cx="0" cy="2419108"/>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0FF84FB-E39E-AFAE-B3D4-41D5A975829F}"/>
              </a:ext>
            </a:extLst>
          </p:cNvPr>
          <p:cNvSpPr txBox="1"/>
          <p:nvPr/>
        </p:nvSpPr>
        <p:spPr>
          <a:xfrm>
            <a:off x="8518969" y="5640112"/>
            <a:ext cx="1689902" cy="369332"/>
          </a:xfrm>
          <a:prstGeom prst="rect">
            <a:avLst/>
          </a:prstGeom>
          <a:noFill/>
        </p:spPr>
        <p:txBody>
          <a:bodyPr wrap="square" rtlCol="0">
            <a:spAutoFit/>
          </a:bodyPr>
          <a:lstStyle/>
          <a:p>
            <a:r>
              <a:rPr lang="en-US" dirty="0"/>
              <a:t>Learning Rate</a:t>
            </a:r>
          </a:p>
        </p:txBody>
      </p:sp>
      <p:sp>
        <p:nvSpPr>
          <p:cNvPr id="17" name="TextBox 16">
            <a:extLst>
              <a:ext uri="{FF2B5EF4-FFF2-40B4-BE49-F238E27FC236}">
                <a16:creationId xmlns:a16="http://schemas.microsoft.com/office/drawing/2014/main" id="{070BDFDA-AF51-A8FF-A7E4-08A47787E935}"/>
              </a:ext>
            </a:extLst>
          </p:cNvPr>
          <p:cNvSpPr txBox="1"/>
          <p:nvPr/>
        </p:nvSpPr>
        <p:spPr>
          <a:xfrm>
            <a:off x="692215" y="1413750"/>
            <a:ext cx="1689902" cy="923330"/>
          </a:xfrm>
          <a:prstGeom prst="rect">
            <a:avLst/>
          </a:prstGeom>
          <a:noFill/>
        </p:spPr>
        <p:txBody>
          <a:bodyPr wrap="square" rtlCol="0">
            <a:spAutoFit/>
          </a:bodyPr>
          <a:lstStyle/>
          <a:p>
            <a:r>
              <a:rPr lang="en-US" dirty="0"/>
              <a:t>Number of Students at Rate</a:t>
            </a:r>
          </a:p>
        </p:txBody>
      </p:sp>
      <p:sp>
        <p:nvSpPr>
          <p:cNvPr id="18" name="TextBox 17">
            <a:extLst>
              <a:ext uri="{FF2B5EF4-FFF2-40B4-BE49-F238E27FC236}">
                <a16:creationId xmlns:a16="http://schemas.microsoft.com/office/drawing/2014/main" id="{A007C812-14AA-6A18-1E4A-2C51B0E34739}"/>
              </a:ext>
            </a:extLst>
          </p:cNvPr>
          <p:cNvSpPr txBox="1"/>
          <p:nvPr/>
        </p:nvSpPr>
        <p:spPr>
          <a:xfrm>
            <a:off x="6552948" y="5009654"/>
            <a:ext cx="1632113" cy="369332"/>
          </a:xfrm>
          <a:prstGeom prst="rect">
            <a:avLst/>
          </a:prstGeom>
          <a:noFill/>
        </p:spPr>
        <p:txBody>
          <a:bodyPr wrap="none" rtlCol="0">
            <a:spAutoFit/>
          </a:bodyPr>
          <a:lstStyle/>
          <a:p>
            <a:r>
              <a:rPr lang="en-US" b="1" dirty="0"/>
              <a:t>Faster Learners</a:t>
            </a:r>
          </a:p>
        </p:txBody>
      </p:sp>
      <p:sp>
        <p:nvSpPr>
          <p:cNvPr id="19" name="TextBox 18">
            <a:extLst>
              <a:ext uri="{FF2B5EF4-FFF2-40B4-BE49-F238E27FC236}">
                <a16:creationId xmlns:a16="http://schemas.microsoft.com/office/drawing/2014/main" id="{F0B9402C-EA87-74B2-C56C-25AF2F3EF15C}"/>
              </a:ext>
            </a:extLst>
          </p:cNvPr>
          <p:cNvSpPr txBox="1"/>
          <p:nvPr/>
        </p:nvSpPr>
        <p:spPr>
          <a:xfrm>
            <a:off x="2339590" y="5086150"/>
            <a:ext cx="1710468" cy="369332"/>
          </a:xfrm>
          <a:prstGeom prst="rect">
            <a:avLst/>
          </a:prstGeom>
          <a:noFill/>
        </p:spPr>
        <p:txBody>
          <a:bodyPr wrap="none" rtlCol="0">
            <a:spAutoFit/>
          </a:bodyPr>
          <a:lstStyle/>
          <a:p>
            <a:r>
              <a:rPr lang="en-US" b="1" dirty="0"/>
              <a:t>Slower Learners</a:t>
            </a:r>
          </a:p>
        </p:txBody>
      </p:sp>
      <p:sp>
        <p:nvSpPr>
          <p:cNvPr id="20" name="TextBox 19">
            <a:extLst>
              <a:ext uri="{FF2B5EF4-FFF2-40B4-BE49-F238E27FC236}">
                <a16:creationId xmlns:a16="http://schemas.microsoft.com/office/drawing/2014/main" id="{0B68DAA4-EA77-41AF-CBAF-9FE246FF8407}"/>
              </a:ext>
            </a:extLst>
          </p:cNvPr>
          <p:cNvSpPr txBox="1"/>
          <p:nvPr/>
        </p:nvSpPr>
        <p:spPr>
          <a:xfrm>
            <a:off x="4606601" y="3653664"/>
            <a:ext cx="1002582" cy="646331"/>
          </a:xfrm>
          <a:prstGeom prst="rect">
            <a:avLst/>
          </a:prstGeom>
          <a:noFill/>
        </p:spPr>
        <p:txBody>
          <a:bodyPr wrap="none" rtlCol="0">
            <a:spAutoFit/>
          </a:bodyPr>
          <a:lstStyle/>
          <a:p>
            <a:pPr algn="ctr"/>
            <a:r>
              <a:rPr lang="en-US" b="1" dirty="0"/>
              <a:t>Medium</a:t>
            </a:r>
            <a:br>
              <a:rPr lang="en-US" b="1" dirty="0"/>
            </a:br>
            <a:r>
              <a:rPr lang="en-US" b="1" dirty="0"/>
              <a:t>Learners</a:t>
            </a:r>
          </a:p>
        </p:txBody>
      </p:sp>
      <p:cxnSp>
        <p:nvCxnSpPr>
          <p:cNvPr id="22" name="Straight Arrow Connector 21">
            <a:extLst>
              <a:ext uri="{FF2B5EF4-FFF2-40B4-BE49-F238E27FC236}">
                <a16:creationId xmlns:a16="http://schemas.microsoft.com/office/drawing/2014/main" id="{CDBC6202-51A6-49A7-06C5-61E4EFC962B5}"/>
              </a:ext>
            </a:extLst>
          </p:cNvPr>
          <p:cNvCxnSpPr>
            <a:cxnSpLocks/>
          </p:cNvCxnSpPr>
          <p:nvPr/>
        </p:nvCxnSpPr>
        <p:spPr>
          <a:xfrm>
            <a:off x="3122486" y="2949419"/>
            <a:ext cx="388415" cy="82850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0CE5C24E-AEDA-64EF-FB2E-7320ECA0D7FC}"/>
              </a:ext>
            </a:extLst>
          </p:cNvPr>
          <p:cNvSpPr txBox="1"/>
          <p:nvPr/>
        </p:nvSpPr>
        <p:spPr>
          <a:xfrm>
            <a:off x="2542314" y="2270438"/>
            <a:ext cx="774379" cy="646331"/>
          </a:xfrm>
          <a:prstGeom prst="rect">
            <a:avLst/>
          </a:prstGeom>
          <a:noFill/>
        </p:spPr>
        <p:txBody>
          <a:bodyPr wrap="none" rtlCol="0">
            <a:spAutoFit/>
          </a:bodyPr>
          <a:lstStyle/>
          <a:p>
            <a:r>
              <a:rPr lang="en-US" b="1" dirty="0">
                <a:solidFill>
                  <a:srgbClr val="FF0000"/>
                </a:solidFill>
              </a:rPr>
              <a:t>Target</a:t>
            </a:r>
          </a:p>
          <a:p>
            <a:r>
              <a:rPr lang="en-US" b="1" dirty="0">
                <a:solidFill>
                  <a:srgbClr val="FF0000"/>
                </a:solidFill>
              </a:rPr>
              <a:t>Rate</a:t>
            </a:r>
          </a:p>
        </p:txBody>
      </p:sp>
    </p:spTree>
    <p:extLst>
      <p:ext uri="{BB962C8B-B14F-4D97-AF65-F5344CB8AC3E}">
        <p14:creationId xmlns:p14="http://schemas.microsoft.com/office/powerpoint/2010/main" val="1779028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44B2A-D72E-BA05-E149-7B9A4E8ABCFC}"/>
              </a:ext>
            </a:extLst>
          </p:cNvPr>
          <p:cNvSpPr>
            <a:spLocks noGrp="1"/>
          </p:cNvSpPr>
          <p:nvPr>
            <p:ph type="title"/>
          </p:nvPr>
        </p:nvSpPr>
        <p:spPr/>
        <p:txBody>
          <a:bodyPr/>
          <a:lstStyle/>
          <a:p>
            <a:r>
              <a:rPr lang="en-US" dirty="0"/>
              <a:t>What Happens?</a:t>
            </a:r>
          </a:p>
        </p:txBody>
      </p:sp>
      <p:sp>
        <p:nvSpPr>
          <p:cNvPr id="3" name="Content Placeholder 2">
            <a:extLst>
              <a:ext uri="{FF2B5EF4-FFF2-40B4-BE49-F238E27FC236}">
                <a16:creationId xmlns:a16="http://schemas.microsoft.com/office/drawing/2014/main" id="{1722D864-4100-B94C-D0AF-AEEBC6954EC8}"/>
              </a:ext>
            </a:extLst>
          </p:cNvPr>
          <p:cNvSpPr>
            <a:spLocks noGrp="1"/>
          </p:cNvSpPr>
          <p:nvPr>
            <p:ph idx="1"/>
          </p:nvPr>
        </p:nvSpPr>
        <p:spPr/>
        <p:txBody>
          <a:bodyPr/>
          <a:lstStyle/>
          <a:p>
            <a:r>
              <a:rPr lang="en-US" dirty="0"/>
              <a:t>Faster learners get board</a:t>
            </a:r>
          </a:p>
          <a:p>
            <a:r>
              <a:rPr lang="en-US" dirty="0"/>
              <a:t>Faster learners lose interest</a:t>
            </a:r>
          </a:p>
          <a:p>
            <a:r>
              <a:rPr lang="en-US" dirty="0"/>
              <a:t>Faster learners get frustrated</a:t>
            </a:r>
          </a:p>
        </p:txBody>
      </p:sp>
      <p:sp>
        <p:nvSpPr>
          <p:cNvPr id="4" name="Slide Number Placeholder 3">
            <a:extLst>
              <a:ext uri="{FF2B5EF4-FFF2-40B4-BE49-F238E27FC236}">
                <a16:creationId xmlns:a16="http://schemas.microsoft.com/office/drawing/2014/main" id="{FE337256-D41F-F183-C309-68D1FF39EFC8}"/>
              </a:ext>
            </a:extLst>
          </p:cNvPr>
          <p:cNvSpPr>
            <a:spLocks noGrp="1"/>
          </p:cNvSpPr>
          <p:nvPr>
            <p:ph type="sldNum" sz="quarter" idx="12"/>
          </p:nvPr>
        </p:nvSpPr>
        <p:spPr/>
        <p:txBody>
          <a:bodyPr/>
          <a:lstStyle/>
          <a:p>
            <a:fld id="{E4E17628-BB69-494D-BA8C-C14032583637}" type="slidenum">
              <a:rPr lang="en-US" smtClean="0"/>
              <a:t>18</a:t>
            </a:fld>
            <a:endParaRPr lang="en-US"/>
          </a:p>
        </p:txBody>
      </p:sp>
    </p:spTree>
    <p:extLst>
      <p:ext uri="{BB962C8B-B14F-4D97-AF65-F5344CB8AC3E}">
        <p14:creationId xmlns:p14="http://schemas.microsoft.com/office/powerpoint/2010/main" val="39093809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8E764-8002-41EC-65E5-6721CEBEA65D}"/>
              </a:ext>
            </a:extLst>
          </p:cNvPr>
          <p:cNvSpPr>
            <a:spLocks noGrp="1"/>
          </p:cNvSpPr>
          <p:nvPr>
            <p:ph type="title"/>
          </p:nvPr>
        </p:nvSpPr>
        <p:spPr/>
        <p:txBody>
          <a:bodyPr/>
          <a:lstStyle/>
          <a:p>
            <a:r>
              <a:rPr lang="en-US" dirty="0"/>
              <a:t>But What If The Teacher Could… </a:t>
            </a:r>
          </a:p>
        </p:txBody>
      </p:sp>
      <p:sp>
        <p:nvSpPr>
          <p:cNvPr id="3" name="Content Placeholder 2">
            <a:extLst>
              <a:ext uri="{FF2B5EF4-FFF2-40B4-BE49-F238E27FC236}">
                <a16:creationId xmlns:a16="http://schemas.microsoft.com/office/drawing/2014/main" id="{B03110B2-C83E-8C0B-1DFB-D3664F251A29}"/>
              </a:ext>
            </a:extLst>
          </p:cNvPr>
          <p:cNvSpPr>
            <a:spLocks noGrp="1"/>
          </p:cNvSpPr>
          <p:nvPr>
            <p:ph idx="1"/>
          </p:nvPr>
        </p:nvSpPr>
        <p:spPr>
          <a:xfrm>
            <a:off x="838200" y="1359277"/>
            <a:ext cx="10515600" cy="1708014"/>
          </a:xfrm>
        </p:spPr>
        <p:txBody>
          <a:bodyPr/>
          <a:lstStyle/>
          <a:p>
            <a:r>
              <a:rPr lang="en-US" dirty="0"/>
              <a:t>Quickly generate many customized interactive lesson plans</a:t>
            </a:r>
          </a:p>
          <a:p>
            <a:r>
              <a:rPr lang="en-US" dirty="0"/>
              <a:t>Use the prior week’s quiz to customize the lesson plans</a:t>
            </a:r>
          </a:p>
          <a:p>
            <a:r>
              <a:rPr lang="en-US" dirty="0"/>
              <a:t>Does this work today? </a:t>
            </a:r>
            <a:r>
              <a:rPr lang="en-US" b="1" dirty="0">
                <a:solidFill>
                  <a:srgbClr val="00B050"/>
                </a:solidFill>
              </a:rPr>
              <a:t>YES!</a:t>
            </a:r>
          </a:p>
        </p:txBody>
      </p:sp>
      <p:sp>
        <p:nvSpPr>
          <p:cNvPr id="4" name="Slide Number Placeholder 3">
            <a:extLst>
              <a:ext uri="{FF2B5EF4-FFF2-40B4-BE49-F238E27FC236}">
                <a16:creationId xmlns:a16="http://schemas.microsoft.com/office/drawing/2014/main" id="{1A66D3C7-F523-07F6-44D3-327E4A118F9D}"/>
              </a:ext>
            </a:extLst>
          </p:cNvPr>
          <p:cNvSpPr>
            <a:spLocks noGrp="1"/>
          </p:cNvSpPr>
          <p:nvPr>
            <p:ph type="sldNum" sz="quarter" idx="12"/>
          </p:nvPr>
        </p:nvSpPr>
        <p:spPr/>
        <p:txBody>
          <a:bodyPr/>
          <a:lstStyle/>
          <a:p>
            <a:fld id="{E4E17628-BB69-494D-BA8C-C14032583637}" type="slidenum">
              <a:rPr lang="en-US" smtClean="0"/>
              <a:t>19</a:t>
            </a:fld>
            <a:endParaRPr lang="en-US"/>
          </a:p>
        </p:txBody>
      </p:sp>
      <p:sp>
        <p:nvSpPr>
          <p:cNvPr id="7" name="TextBox 6">
            <a:extLst>
              <a:ext uri="{FF2B5EF4-FFF2-40B4-BE49-F238E27FC236}">
                <a16:creationId xmlns:a16="http://schemas.microsoft.com/office/drawing/2014/main" id="{D702AF9F-6A10-4739-2B9F-317008097D5C}"/>
              </a:ext>
            </a:extLst>
          </p:cNvPr>
          <p:cNvSpPr txBox="1"/>
          <p:nvPr/>
        </p:nvSpPr>
        <p:spPr>
          <a:xfrm>
            <a:off x="1691030" y="3234479"/>
            <a:ext cx="6094070" cy="2585323"/>
          </a:xfrm>
          <a:prstGeom prst="rect">
            <a:avLst/>
          </a:prstGeom>
          <a:solidFill>
            <a:schemeClr val="bg1">
              <a:lumMod val="85000"/>
            </a:schemeClr>
          </a:solidFill>
          <a:ln w="3175">
            <a:solidFill>
              <a:schemeClr val="tx1"/>
            </a:solidFill>
          </a:ln>
        </p:spPr>
        <p:txBody>
          <a:bodyPr wrap="square">
            <a:spAutoFit/>
          </a:bodyPr>
          <a:lstStyle/>
          <a:p>
            <a:r>
              <a:rPr lang="en-US" b="1" dirty="0">
                <a:solidFill>
                  <a:schemeClr val="tx1">
                    <a:lumMod val="65000"/>
                    <a:lumOff val="35000"/>
                  </a:schemeClr>
                </a:solidFill>
                <a:latin typeface="Arial" panose="020B0604020202020204" pitchFamily="34" charset="0"/>
                <a:cs typeface="Arial" panose="020B0604020202020204" pitchFamily="34" charset="0"/>
              </a:rPr>
              <a:t>ChatGPT Prompt: </a:t>
            </a:r>
            <a:r>
              <a:rPr lang="en-US" b="0" i="0" dirty="0">
                <a:solidFill>
                  <a:schemeClr val="tx1">
                    <a:lumMod val="65000"/>
                    <a:lumOff val="35000"/>
                  </a:schemeClr>
                </a:solidFill>
                <a:effectLst/>
                <a:latin typeface="Arial" panose="020B0604020202020204" pitchFamily="34" charset="0"/>
                <a:cs typeface="Arial" panose="020B0604020202020204" pitchFamily="34" charset="0"/>
              </a:rPr>
              <a:t>Generate three lesson plans for a session on using the sine and cosine function to draw the hands of a clock. The first lesson plan is for students that need extra help and don't have a strong background in math. The second lesson plan is for students that learn faster and pick up new ideas in a short amount of time. The third lesson plan is for advanced students that quickly master concepts and would like to apply their knowledge to other areas.</a:t>
            </a:r>
            <a:endParaRPr lang="en-US" dirty="0">
              <a:solidFill>
                <a:schemeClr val="tx1">
                  <a:lumMod val="65000"/>
                  <a:lumOff val="35000"/>
                </a:schemeClr>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ADC8FCE9-BD71-64A7-82F2-5BDD9F1BB2E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049870" y="3234479"/>
            <a:ext cx="2585322" cy="2585322"/>
          </a:xfrm>
          <a:prstGeom prst="rect">
            <a:avLst/>
          </a:prstGeom>
        </p:spPr>
      </p:pic>
    </p:spTree>
    <p:extLst>
      <p:ext uri="{BB962C8B-B14F-4D97-AF65-F5344CB8AC3E}">
        <p14:creationId xmlns:p14="http://schemas.microsoft.com/office/powerpoint/2010/main" val="1015084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FC8B2-7C15-272A-818D-EF7AE573BE67}"/>
              </a:ext>
            </a:extLst>
          </p:cNvPr>
          <p:cNvSpPr>
            <a:spLocks noGrp="1"/>
          </p:cNvSpPr>
          <p:nvPr>
            <p:ph type="title"/>
          </p:nvPr>
        </p:nvSpPr>
        <p:spPr/>
        <p:txBody>
          <a:bodyPr/>
          <a:lstStyle/>
          <a:p>
            <a:r>
              <a:rPr lang="en-US" sz="4400" b="1" dirty="0"/>
              <a:t>AI-Driven Learning</a:t>
            </a:r>
            <a:endParaRPr lang="en-US" dirty="0"/>
          </a:p>
        </p:txBody>
      </p:sp>
      <p:sp>
        <p:nvSpPr>
          <p:cNvPr id="3" name="Content Placeholder 2">
            <a:extLst>
              <a:ext uri="{FF2B5EF4-FFF2-40B4-BE49-F238E27FC236}">
                <a16:creationId xmlns:a16="http://schemas.microsoft.com/office/drawing/2014/main" id="{FC22A188-7B6A-89C8-3221-1C3A4E14D856}"/>
              </a:ext>
            </a:extLst>
          </p:cNvPr>
          <p:cNvSpPr>
            <a:spLocks noGrp="1"/>
          </p:cNvSpPr>
          <p:nvPr>
            <p:ph idx="1"/>
          </p:nvPr>
        </p:nvSpPr>
        <p:spPr>
          <a:xfrm>
            <a:off x="5257800" y="1417892"/>
            <a:ext cx="5847522" cy="4351338"/>
          </a:xfrm>
        </p:spPr>
        <p:txBody>
          <a:bodyPr>
            <a:normAutofit fontScale="92500"/>
          </a:bodyPr>
          <a:lstStyle/>
          <a:p>
            <a:pPr marL="0" indent="0">
              <a:buNone/>
            </a:pPr>
            <a:r>
              <a:rPr lang="en-US" dirty="0"/>
              <a:t>Learning will change more in the next five years than it has changed in the last 2,000 years.  The cost of generating high-quality content is dropping in many areas such as image, software and text generation.  The ability of generative AI tools like ChatGPT are allowing teachers to build lesson plans customized to each student.  How will these trends impact the classrooms in Minnesota?</a:t>
            </a:r>
          </a:p>
        </p:txBody>
      </p:sp>
      <p:sp>
        <p:nvSpPr>
          <p:cNvPr id="6" name="Slide Number Placeholder 5">
            <a:extLst>
              <a:ext uri="{FF2B5EF4-FFF2-40B4-BE49-F238E27FC236}">
                <a16:creationId xmlns:a16="http://schemas.microsoft.com/office/drawing/2014/main" id="{4F285F1D-8442-A066-6E5F-2237F4A93FC6}"/>
              </a:ext>
            </a:extLst>
          </p:cNvPr>
          <p:cNvSpPr>
            <a:spLocks noGrp="1"/>
          </p:cNvSpPr>
          <p:nvPr>
            <p:ph type="sldNum" sz="quarter" idx="12"/>
          </p:nvPr>
        </p:nvSpPr>
        <p:spPr/>
        <p:txBody>
          <a:bodyPr/>
          <a:lstStyle/>
          <a:p>
            <a:fld id="{E4E17628-BB69-494D-BA8C-C14032583637}" type="slidenum">
              <a:rPr lang="en-US" smtClean="0"/>
              <a:t>2</a:t>
            </a:fld>
            <a:endParaRPr lang="en-US"/>
          </a:p>
        </p:txBody>
      </p:sp>
      <p:pic>
        <p:nvPicPr>
          <p:cNvPr id="7" name="Picture 6">
            <a:extLst>
              <a:ext uri="{FF2B5EF4-FFF2-40B4-BE49-F238E27FC236}">
                <a16:creationId xmlns:a16="http://schemas.microsoft.com/office/drawing/2014/main" id="{DD8A8749-0CC2-AFE1-E318-F760DA2E8EF1}"/>
              </a:ext>
            </a:extLst>
          </p:cNvPr>
          <p:cNvPicPr>
            <a:picLocks noChangeAspect="1"/>
          </p:cNvPicPr>
          <p:nvPr/>
        </p:nvPicPr>
        <p:blipFill>
          <a:blip r:embed="rId2"/>
          <a:stretch>
            <a:fillRect/>
          </a:stretch>
        </p:blipFill>
        <p:spPr>
          <a:xfrm>
            <a:off x="762000" y="1417892"/>
            <a:ext cx="4114800" cy="4038600"/>
          </a:xfrm>
          <a:prstGeom prst="rect">
            <a:avLst/>
          </a:prstGeom>
        </p:spPr>
      </p:pic>
    </p:spTree>
    <p:extLst>
      <p:ext uri="{BB962C8B-B14F-4D97-AF65-F5344CB8AC3E}">
        <p14:creationId xmlns:p14="http://schemas.microsoft.com/office/powerpoint/2010/main" val="28624095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1DCB343-1837-4F5D-4663-C16D4130905F}"/>
              </a:ext>
            </a:extLst>
          </p:cNvPr>
          <p:cNvSpPr>
            <a:spLocks noGrp="1"/>
          </p:cNvSpPr>
          <p:nvPr>
            <p:ph type="title"/>
          </p:nvPr>
        </p:nvSpPr>
        <p:spPr>
          <a:xfrm>
            <a:off x="416830" y="57317"/>
            <a:ext cx="10515600" cy="1115674"/>
          </a:xfrm>
        </p:spPr>
        <p:txBody>
          <a:bodyPr/>
          <a:lstStyle/>
          <a:p>
            <a:r>
              <a:rPr lang="en-US" dirty="0"/>
              <a:t>Yes, It Works!</a:t>
            </a:r>
          </a:p>
        </p:txBody>
      </p:sp>
      <p:sp>
        <p:nvSpPr>
          <p:cNvPr id="7" name="Content Placeholder 6">
            <a:extLst>
              <a:ext uri="{FF2B5EF4-FFF2-40B4-BE49-F238E27FC236}">
                <a16:creationId xmlns:a16="http://schemas.microsoft.com/office/drawing/2014/main" id="{A220861B-A2AF-12A0-6491-30037BCBBF87}"/>
              </a:ext>
            </a:extLst>
          </p:cNvPr>
          <p:cNvSpPr>
            <a:spLocks noGrp="1"/>
          </p:cNvSpPr>
          <p:nvPr>
            <p:ph sz="half" idx="2"/>
          </p:nvPr>
        </p:nvSpPr>
        <p:spPr>
          <a:xfrm>
            <a:off x="437015" y="1452355"/>
            <a:ext cx="5466073" cy="4728526"/>
          </a:xfrm>
        </p:spPr>
        <p:txBody>
          <a:bodyPr>
            <a:noAutofit/>
          </a:bodyPr>
          <a:lstStyle/>
          <a:p>
            <a:pPr marL="0" indent="0">
              <a:buNone/>
            </a:pPr>
            <a:r>
              <a:rPr lang="en-US" sz="1800" b="1" dirty="0"/>
              <a:t>Lesson Plan 1: For Students Needing Extra Time</a:t>
            </a:r>
          </a:p>
          <a:p>
            <a:pPr marL="0" indent="0">
              <a:buNone/>
            </a:pPr>
            <a:r>
              <a:rPr lang="en-US" sz="1200" dirty="0"/>
              <a:t>Objective: To understand the basic concepts of the sine and cosine functions and their relationship with the hands of a clock.</a:t>
            </a:r>
          </a:p>
          <a:p>
            <a:pPr marL="0" indent="0">
              <a:buNone/>
            </a:pPr>
            <a:r>
              <a:rPr lang="en-US" sz="1200" dirty="0"/>
              <a:t>Introduction:</a:t>
            </a:r>
          </a:p>
          <a:p>
            <a:pPr marL="0" indent="0">
              <a:buNone/>
            </a:pPr>
            <a:r>
              <a:rPr lang="en-US" sz="1200" dirty="0"/>
              <a:t>Discuss the face of a clock and how it represents a circle.</a:t>
            </a:r>
          </a:p>
          <a:p>
            <a:pPr marL="0" indent="0">
              <a:buNone/>
            </a:pPr>
            <a:r>
              <a:rPr lang="en-US" sz="1200" dirty="0"/>
              <a:t>Introduce the concept of the unit circle.</a:t>
            </a:r>
          </a:p>
          <a:p>
            <a:pPr marL="0" indent="0">
              <a:buNone/>
            </a:pPr>
            <a:r>
              <a:rPr lang="en-US" sz="1200" dirty="0"/>
              <a:t>Basic Trigonometry Introduction:</a:t>
            </a:r>
          </a:p>
          <a:p>
            <a:pPr marL="0" indent="0">
              <a:buNone/>
            </a:pPr>
            <a:r>
              <a:rPr lang="en-US" sz="1200" dirty="0"/>
              <a:t>Discuss right triangles and the basic trigonometric ratios.</a:t>
            </a:r>
          </a:p>
          <a:p>
            <a:pPr marL="0" indent="0">
              <a:buNone/>
            </a:pPr>
            <a:r>
              <a:rPr lang="en-US" sz="1200" dirty="0"/>
              <a:t>Introduce the sine and cosine functions as they relate to right triangles.</a:t>
            </a:r>
          </a:p>
          <a:p>
            <a:pPr marL="0" indent="0">
              <a:buNone/>
            </a:pPr>
            <a:r>
              <a:rPr lang="en-US" sz="1200" dirty="0"/>
              <a:t>Clock Hands and Trigonometry:</a:t>
            </a:r>
          </a:p>
          <a:p>
            <a:pPr marL="0" indent="0">
              <a:buNone/>
            </a:pPr>
            <a:r>
              <a:rPr lang="en-US" sz="1200" dirty="0"/>
              <a:t>Discuss the rotation of clock hands and the angles they create.</a:t>
            </a:r>
          </a:p>
          <a:p>
            <a:pPr marL="0" indent="0">
              <a:buNone/>
            </a:pPr>
            <a:r>
              <a:rPr lang="en-US" sz="1200" dirty="0"/>
              <a:t>Use a manipulative or model clock to show the motion of hands.</a:t>
            </a:r>
          </a:p>
          <a:p>
            <a:pPr marL="0" indent="0">
              <a:buNone/>
            </a:pPr>
            <a:r>
              <a:rPr lang="en-US" sz="1200" dirty="0"/>
              <a:t>Relate the position of the hour and minute hands to angles.</a:t>
            </a:r>
          </a:p>
          <a:p>
            <a:pPr marL="0" indent="0">
              <a:buNone/>
            </a:pPr>
            <a:r>
              <a:rPr lang="en-US" sz="1200" dirty="0"/>
              <a:t>.</a:t>
            </a:r>
          </a:p>
        </p:txBody>
      </p:sp>
      <p:sp>
        <p:nvSpPr>
          <p:cNvPr id="9" name="Content Placeholder 8">
            <a:extLst>
              <a:ext uri="{FF2B5EF4-FFF2-40B4-BE49-F238E27FC236}">
                <a16:creationId xmlns:a16="http://schemas.microsoft.com/office/drawing/2014/main" id="{98E8775D-0EBB-7B66-2DC6-A8411E9FB754}"/>
              </a:ext>
            </a:extLst>
          </p:cNvPr>
          <p:cNvSpPr>
            <a:spLocks noGrp="1"/>
          </p:cNvSpPr>
          <p:nvPr>
            <p:ph sz="quarter" idx="4"/>
          </p:nvPr>
        </p:nvSpPr>
        <p:spPr>
          <a:xfrm>
            <a:off x="6096000" y="1481023"/>
            <a:ext cx="5183188" cy="4294743"/>
          </a:xfrm>
        </p:spPr>
        <p:txBody>
          <a:bodyPr>
            <a:normAutofit fontScale="25000" lnSpcReduction="20000"/>
          </a:bodyPr>
          <a:lstStyle/>
          <a:p>
            <a:pPr marL="0" indent="0">
              <a:buNone/>
            </a:pPr>
            <a:r>
              <a:rPr lang="en-US" sz="7200" b="1" dirty="0"/>
              <a:t>Lesson Plan 3: For Advanced Students</a:t>
            </a:r>
          </a:p>
          <a:p>
            <a:pPr marL="0" indent="0">
              <a:buNone/>
            </a:pPr>
            <a:r>
              <a:rPr lang="en-US" sz="4800" dirty="0"/>
              <a:t>Objective: To master the use of the sine and cosine functions for clock hands and extend the knowledge to more complex scenarios.</a:t>
            </a:r>
          </a:p>
          <a:p>
            <a:pPr marL="0" indent="0">
              <a:buNone/>
            </a:pPr>
            <a:r>
              <a:rPr lang="en-US" sz="4800" dirty="0"/>
              <a:t>Introduction:</a:t>
            </a:r>
          </a:p>
          <a:p>
            <a:pPr marL="0" indent="0">
              <a:buNone/>
            </a:pPr>
            <a:r>
              <a:rPr lang="en-US" sz="4800" dirty="0"/>
              <a:t>Quick recap of sine and cosine with the unit circle and clock analogy.</a:t>
            </a:r>
          </a:p>
          <a:p>
            <a:pPr marL="0" indent="0">
              <a:buNone/>
            </a:pPr>
            <a:r>
              <a:rPr lang="en-US" sz="4800" dirty="0"/>
              <a:t>Deep Dive into Circular Motion:</a:t>
            </a:r>
          </a:p>
          <a:p>
            <a:pPr marL="0" indent="0">
              <a:buNone/>
            </a:pPr>
            <a:r>
              <a:rPr lang="en-US" sz="4800" dirty="0"/>
              <a:t>Introduce radians as another measure of angles.</a:t>
            </a:r>
          </a:p>
          <a:p>
            <a:pPr marL="0" indent="0">
              <a:buNone/>
            </a:pPr>
            <a:r>
              <a:rPr lang="en-US" sz="4800" dirty="0"/>
              <a:t>Explain the relationship between degrees and radians.</a:t>
            </a:r>
          </a:p>
          <a:p>
            <a:pPr marL="0" indent="0">
              <a:buNone/>
            </a:pPr>
            <a:r>
              <a:rPr lang="en-US" sz="4800" dirty="0"/>
              <a:t>Activity:</a:t>
            </a:r>
          </a:p>
          <a:p>
            <a:pPr marL="0" indent="0">
              <a:buNone/>
            </a:pPr>
            <a:r>
              <a:rPr lang="en-US" sz="4800" dirty="0"/>
              <a:t>Challenge students to convert clock times into radians.</a:t>
            </a:r>
          </a:p>
          <a:p>
            <a:pPr marL="0" indent="0">
              <a:buNone/>
            </a:pPr>
            <a:r>
              <a:rPr lang="en-US" sz="4800" dirty="0"/>
              <a:t>Compute sine and cosine values in terms of </a:t>
            </a:r>
            <a:r>
              <a:rPr lang="el-GR" sz="4800" dirty="0"/>
              <a:t>π.</a:t>
            </a:r>
          </a:p>
          <a:p>
            <a:pPr marL="0" indent="0">
              <a:buNone/>
            </a:pPr>
            <a:r>
              <a:rPr lang="en-US" sz="4800" dirty="0"/>
              <a:t>Advanced Application:</a:t>
            </a:r>
          </a:p>
          <a:p>
            <a:pPr marL="0" indent="0">
              <a:buNone/>
            </a:pPr>
            <a:r>
              <a:rPr lang="en-US" sz="4800" dirty="0"/>
              <a:t>Introduce the concept of parametric equations.</a:t>
            </a:r>
          </a:p>
          <a:p>
            <a:pPr marL="0" indent="0">
              <a:buNone/>
            </a:pPr>
            <a:r>
              <a:rPr lang="en-US" sz="4800" dirty="0"/>
              <a:t>Task students to come up with parametric equations that describe the motion of clock hands using sine and cosine.</a:t>
            </a:r>
          </a:p>
          <a:p>
            <a:pPr marL="0" indent="0">
              <a:buNone/>
            </a:pPr>
            <a:r>
              <a:rPr lang="en-US" sz="4800" dirty="0"/>
              <a:t>Extension:</a:t>
            </a:r>
          </a:p>
          <a:p>
            <a:pPr marL="0" indent="0">
              <a:buNone/>
            </a:pPr>
            <a:r>
              <a:rPr lang="en-US" sz="4800" dirty="0"/>
              <a:t>Discuss the application of sine and cosine in physics (e.g., pendulum motion, oscillations).</a:t>
            </a:r>
          </a:p>
        </p:txBody>
      </p:sp>
      <p:sp>
        <p:nvSpPr>
          <p:cNvPr id="4" name="Slide Number Placeholder 3">
            <a:extLst>
              <a:ext uri="{FF2B5EF4-FFF2-40B4-BE49-F238E27FC236}">
                <a16:creationId xmlns:a16="http://schemas.microsoft.com/office/drawing/2014/main" id="{EB1F4EDC-A8E5-025F-FD01-FAE297EF41F1}"/>
              </a:ext>
            </a:extLst>
          </p:cNvPr>
          <p:cNvSpPr>
            <a:spLocks noGrp="1"/>
          </p:cNvSpPr>
          <p:nvPr>
            <p:ph type="sldNum" sz="quarter" idx="12"/>
          </p:nvPr>
        </p:nvSpPr>
        <p:spPr/>
        <p:txBody>
          <a:bodyPr/>
          <a:lstStyle/>
          <a:p>
            <a:fld id="{E4E17628-BB69-494D-BA8C-C14032583637}" type="slidenum">
              <a:rPr lang="en-US" smtClean="0"/>
              <a:t>20</a:t>
            </a:fld>
            <a:endParaRPr lang="en-US"/>
          </a:p>
        </p:txBody>
      </p:sp>
      <p:sp>
        <p:nvSpPr>
          <p:cNvPr id="10" name="TextBox 9">
            <a:extLst>
              <a:ext uri="{FF2B5EF4-FFF2-40B4-BE49-F238E27FC236}">
                <a16:creationId xmlns:a16="http://schemas.microsoft.com/office/drawing/2014/main" id="{93B9DE38-130C-4F2D-EA1A-F8585A7E4E5D}"/>
              </a:ext>
            </a:extLst>
          </p:cNvPr>
          <p:cNvSpPr txBox="1"/>
          <p:nvPr/>
        </p:nvSpPr>
        <p:spPr>
          <a:xfrm>
            <a:off x="1436848" y="6193910"/>
            <a:ext cx="9668719" cy="369332"/>
          </a:xfrm>
          <a:prstGeom prst="rect">
            <a:avLst/>
          </a:prstGeom>
          <a:noFill/>
        </p:spPr>
        <p:txBody>
          <a:bodyPr wrap="square" rtlCol="0">
            <a:spAutoFit/>
          </a:bodyPr>
          <a:lstStyle/>
          <a:p>
            <a:r>
              <a:rPr lang="en-US" dirty="0"/>
              <a:t>Chat Transcript https://</a:t>
            </a:r>
            <a:r>
              <a:rPr lang="en-US" dirty="0" err="1"/>
              <a:t>chat.openai.com</a:t>
            </a:r>
            <a:r>
              <a:rPr lang="en-US" dirty="0"/>
              <a:t>/share/d043e4a0-eb4c-4a63-8b7c-90f504a76866: </a:t>
            </a:r>
          </a:p>
        </p:txBody>
      </p:sp>
    </p:spTree>
    <p:extLst>
      <p:ext uri="{BB962C8B-B14F-4D97-AF65-F5344CB8AC3E}">
        <p14:creationId xmlns:p14="http://schemas.microsoft.com/office/powerpoint/2010/main" val="38430047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AD99C-0609-850D-4361-9D581CD8B74E}"/>
              </a:ext>
            </a:extLst>
          </p:cNvPr>
          <p:cNvSpPr>
            <a:spLocks noGrp="1"/>
          </p:cNvSpPr>
          <p:nvPr>
            <p:ph type="title"/>
          </p:nvPr>
        </p:nvSpPr>
        <p:spPr/>
        <p:txBody>
          <a:bodyPr/>
          <a:lstStyle/>
          <a:p>
            <a:r>
              <a:rPr lang="en-US" dirty="0"/>
              <a:t>What About Static Textbooks?</a:t>
            </a:r>
          </a:p>
        </p:txBody>
      </p:sp>
      <p:sp>
        <p:nvSpPr>
          <p:cNvPr id="3" name="Content Placeholder 2">
            <a:extLst>
              <a:ext uri="{FF2B5EF4-FFF2-40B4-BE49-F238E27FC236}">
                <a16:creationId xmlns:a16="http://schemas.microsoft.com/office/drawing/2014/main" id="{BE716467-8965-3F9E-3B33-99344D19A2CF}"/>
              </a:ext>
            </a:extLst>
          </p:cNvPr>
          <p:cNvSpPr>
            <a:spLocks noGrp="1"/>
          </p:cNvSpPr>
          <p:nvPr>
            <p:ph idx="1"/>
          </p:nvPr>
        </p:nvSpPr>
        <p:spPr/>
        <p:txBody>
          <a:bodyPr/>
          <a:lstStyle/>
          <a:p>
            <a:r>
              <a:rPr lang="en-US" dirty="0"/>
              <a:t>Static text</a:t>
            </a:r>
          </a:p>
          <a:p>
            <a:r>
              <a:rPr lang="en-US" dirty="0"/>
              <a:t>Static diagrams</a:t>
            </a:r>
          </a:p>
          <a:p>
            <a:r>
              <a:rPr lang="en-US" dirty="0"/>
              <a:t>Compared to Tic-Toc</a:t>
            </a:r>
          </a:p>
          <a:p>
            <a:pPr marL="457200" lvl="1" indent="0">
              <a:buNone/>
            </a:pPr>
            <a:r>
              <a:rPr lang="en-US" dirty="0"/>
              <a:t>…Boring, boring, boring</a:t>
            </a:r>
          </a:p>
        </p:txBody>
      </p:sp>
      <p:sp>
        <p:nvSpPr>
          <p:cNvPr id="4" name="Slide Number Placeholder 3">
            <a:extLst>
              <a:ext uri="{FF2B5EF4-FFF2-40B4-BE49-F238E27FC236}">
                <a16:creationId xmlns:a16="http://schemas.microsoft.com/office/drawing/2014/main" id="{BC6CFF4A-23B4-14C2-747E-0F103376E90C}"/>
              </a:ext>
            </a:extLst>
          </p:cNvPr>
          <p:cNvSpPr>
            <a:spLocks noGrp="1"/>
          </p:cNvSpPr>
          <p:nvPr>
            <p:ph type="sldNum" sz="quarter" idx="12"/>
          </p:nvPr>
        </p:nvSpPr>
        <p:spPr/>
        <p:txBody>
          <a:bodyPr/>
          <a:lstStyle/>
          <a:p>
            <a:fld id="{E4E17628-BB69-494D-BA8C-C14032583637}" type="slidenum">
              <a:rPr lang="en-US" smtClean="0"/>
              <a:t>21</a:t>
            </a:fld>
            <a:endParaRPr lang="en-US"/>
          </a:p>
        </p:txBody>
      </p:sp>
      <p:sp>
        <p:nvSpPr>
          <p:cNvPr id="5" name="TextBox 4">
            <a:extLst>
              <a:ext uri="{FF2B5EF4-FFF2-40B4-BE49-F238E27FC236}">
                <a16:creationId xmlns:a16="http://schemas.microsoft.com/office/drawing/2014/main" id="{15F63B67-C04D-8AA2-CB19-7CE5B4204934}"/>
              </a:ext>
            </a:extLst>
          </p:cNvPr>
          <p:cNvSpPr txBox="1"/>
          <p:nvPr/>
        </p:nvSpPr>
        <p:spPr>
          <a:xfrm>
            <a:off x="2163778" y="3927231"/>
            <a:ext cx="8618321" cy="646331"/>
          </a:xfrm>
          <a:prstGeom prst="rect">
            <a:avLst/>
          </a:prstGeom>
          <a:noFill/>
        </p:spPr>
        <p:txBody>
          <a:bodyPr wrap="none" rtlCol="0">
            <a:spAutoFit/>
          </a:bodyPr>
          <a:lstStyle/>
          <a:p>
            <a:r>
              <a:rPr lang="en-US" sz="3600" dirty="0"/>
              <a:t>Can AI Generate Fun Interactive Simulations?</a:t>
            </a:r>
          </a:p>
        </p:txBody>
      </p:sp>
    </p:spTree>
    <p:extLst>
      <p:ext uri="{BB962C8B-B14F-4D97-AF65-F5344CB8AC3E}">
        <p14:creationId xmlns:p14="http://schemas.microsoft.com/office/powerpoint/2010/main" val="40560375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84C7A-BE0E-0D8D-06E0-556F0F2ED6B6}"/>
              </a:ext>
            </a:extLst>
          </p:cNvPr>
          <p:cNvSpPr>
            <a:spLocks noGrp="1"/>
          </p:cNvSpPr>
          <p:nvPr>
            <p:ph type="title"/>
          </p:nvPr>
        </p:nvSpPr>
        <p:spPr/>
        <p:txBody>
          <a:bodyPr/>
          <a:lstStyle/>
          <a:p>
            <a:r>
              <a:rPr lang="en-US" dirty="0"/>
              <a:t>Make me a Simulation…</a:t>
            </a:r>
          </a:p>
        </p:txBody>
      </p:sp>
      <p:sp>
        <p:nvSpPr>
          <p:cNvPr id="3" name="Content Placeholder 2">
            <a:extLst>
              <a:ext uri="{FF2B5EF4-FFF2-40B4-BE49-F238E27FC236}">
                <a16:creationId xmlns:a16="http://schemas.microsoft.com/office/drawing/2014/main" id="{9AB5818A-33CF-4D3D-6A0F-1239C84D924A}"/>
              </a:ext>
            </a:extLst>
          </p:cNvPr>
          <p:cNvSpPr>
            <a:spLocks noGrp="1"/>
          </p:cNvSpPr>
          <p:nvPr>
            <p:ph idx="1"/>
          </p:nvPr>
        </p:nvSpPr>
        <p:spPr>
          <a:xfrm>
            <a:off x="838200" y="1514978"/>
            <a:ext cx="10515600" cy="4351338"/>
          </a:xfrm>
          <a:solidFill>
            <a:schemeClr val="bg1">
              <a:lumMod val="85000"/>
            </a:schemeClr>
          </a:solidFill>
          <a:ln>
            <a:solidFill>
              <a:schemeClr val="tx1"/>
            </a:solidFill>
          </a:ln>
        </p:spPr>
        <p:txBody>
          <a:bodyPr>
            <a:normAutofit fontScale="92500" lnSpcReduction="10000"/>
          </a:bodyPr>
          <a:lstStyle/>
          <a:p>
            <a:pPr marL="0" indent="0">
              <a:buNone/>
            </a:pPr>
            <a:r>
              <a:rPr lang="en-US" b="1" dirty="0"/>
              <a:t>ChatGPT Prompt: </a:t>
            </a:r>
            <a:r>
              <a:rPr lang="en-US" dirty="0"/>
              <a:t>Generate a p5.js sketch file of a simulation of a static pulse width modulation (PWM) waveform on a 300x600 canvas.</a:t>
            </a:r>
          </a:p>
          <a:p>
            <a:pPr marL="0" indent="0">
              <a:buNone/>
            </a:pPr>
            <a:endParaRPr lang="en-US" dirty="0"/>
          </a:p>
          <a:p>
            <a:pPr marL="0" indent="0">
              <a:buNone/>
            </a:pPr>
            <a:r>
              <a:rPr lang="en-US" dirty="0"/>
              <a:t>Add a range control slider to adjust the duty cycle of the waveform</a:t>
            </a:r>
          </a:p>
          <a:p>
            <a:pPr marL="0" indent="0">
              <a:buNone/>
            </a:pPr>
            <a:r>
              <a:rPr lang="en-US" dirty="0"/>
              <a:t>with a default value of 50%. The minimum should be 0% and the maximum should be 100%.</a:t>
            </a:r>
          </a:p>
          <a:p>
            <a:pPr marL="0" indent="0">
              <a:buNone/>
            </a:pPr>
            <a:r>
              <a:rPr lang="en-US" dirty="0"/>
              <a:t>Make sure the range control slider has a width of 400px using the style attribute.</a:t>
            </a:r>
          </a:p>
          <a:p>
            <a:pPr marL="0" indent="0">
              <a:buNone/>
            </a:pPr>
            <a:r>
              <a:rPr lang="en-US" dirty="0"/>
              <a:t>At the end of the draw() function add a text() function that displays</a:t>
            </a:r>
          </a:p>
          <a:p>
            <a:pPr marL="0" indent="0">
              <a:buNone/>
            </a:pPr>
            <a:r>
              <a:rPr lang="en-US" dirty="0"/>
              <a:t>the label and value of the duty cycle.</a:t>
            </a:r>
          </a:p>
        </p:txBody>
      </p:sp>
      <p:sp>
        <p:nvSpPr>
          <p:cNvPr id="4" name="Slide Number Placeholder 3">
            <a:extLst>
              <a:ext uri="{FF2B5EF4-FFF2-40B4-BE49-F238E27FC236}">
                <a16:creationId xmlns:a16="http://schemas.microsoft.com/office/drawing/2014/main" id="{3C047D87-AAA8-A352-104B-A0694390CF25}"/>
              </a:ext>
            </a:extLst>
          </p:cNvPr>
          <p:cNvSpPr>
            <a:spLocks noGrp="1"/>
          </p:cNvSpPr>
          <p:nvPr>
            <p:ph type="sldNum" sz="quarter" idx="12"/>
          </p:nvPr>
        </p:nvSpPr>
        <p:spPr/>
        <p:txBody>
          <a:bodyPr/>
          <a:lstStyle/>
          <a:p>
            <a:fld id="{E4E17628-BB69-494D-BA8C-C14032583637}" type="slidenum">
              <a:rPr lang="en-US" smtClean="0"/>
              <a:t>22</a:t>
            </a:fld>
            <a:endParaRPr lang="en-US"/>
          </a:p>
        </p:txBody>
      </p:sp>
    </p:spTree>
    <p:extLst>
      <p:ext uri="{BB962C8B-B14F-4D97-AF65-F5344CB8AC3E}">
        <p14:creationId xmlns:p14="http://schemas.microsoft.com/office/powerpoint/2010/main" val="14131885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12082-0BC4-9B6F-5679-860FD7923ED6}"/>
              </a:ext>
            </a:extLst>
          </p:cNvPr>
          <p:cNvSpPr>
            <a:spLocks noGrp="1"/>
          </p:cNvSpPr>
          <p:nvPr>
            <p:ph type="title"/>
          </p:nvPr>
        </p:nvSpPr>
        <p:spPr/>
        <p:txBody>
          <a:bodyPr/>
          <a:lstStyle/>
          <a:p>
            <a:r>
              <a:rPr lang="en-US" dirty="0"/>
              <a:t>Pulse Width Modulation Demo</a:t>
            </a:r>
          </a:p>
        </p:txBody>
      </p:sp>
      <p:sp>
        <p:nvSpPr>
          <p:cNvPr id="3" name="Content Placeholder 2">
            <a:extLst>
              <a:ext uri="{FF2B5EF4-FFF2-40B4-BE49-F238E27FC236}">
                <a16:creationId xmlns:a16="http://schemas.microsoft.com/office/drawing/2014/main" id="{10A46454-6579-9DA6-FD01-67D675F3BB28}"/>
              </a:ext>
            </a:extLst>
          </p:cNvPr>
          <p:cNvSpPr>
            <a:spLocks noGrp="1"/>
          </p:cNvSpPr>
          <p:nvPr>
            <p:ph idx="1"/>
          </p:nvPr>
        </p:nvSpPr>
        <p:spPr>
          <a:xfrm>
            <a:off x="1670621" y="5125796"/>
            <a:ext cx="3393831" cy="562370"/>
          </a:xfrm>
        </p:spPr>
        <p:txBody>
          <a:bodyPr/>
          <a:lstStyle/>
          <a:p>
            <a:pPr marL="0" indent="0">
              <a:buNone/>
            </a:pPr>
            <a:r>
              <a:rPr lang="en-US" dirty="0"/>
              <a:t>Interactive slider</a:t>
            </a:r>
          </a:p>
        </p:txBody>
      </p:sp>
      <p:sp>
        <p:nvSpPr>
          <p:cNvPr id="4" name="Slide Number Placeholder 3">
            <a:extLst>
              <a:ext uri="{FF2B5EF4-FFF2-40B4-BE49-F238E27FC236}">
                <a16:creationId xmlns:a16="http://schemas.microsoft.com/office/drawing/2014/main" id="{DA061A3D-AE60-81E4-A6FD-B4BE28772689}"/>
              </a:ext>
            </a:extLst>
          </p:cNvPr>
          <p:cNvSpPr>
            <a:spLocks noGrp="1"/>
          </p:cNvSpPr>
          <p:nvPr>
            <p:ph type="sldNum" sz="quarter" idx="12"/>
          </p:nvPr>
        </p:nvSpPr>
        <p:spPr/>
        <p:txBody>
          <a:bodyPr/>
          <a:lstStyle/>
          <a:p>
            <a:fld id="{E4E17628-BB69-494D-BA8C-C14032583637}" type="slidenum">
              <a:rPr lang="en-US" smtClean="0"/>
              <a:t>23</a:t>
            </a:fld>
            <a:endParaRPr lang="en-US"/>
          </a:p>
        </p:txBody>
      </p:sp>
      <p:pic>
        <p:nvPicPr>
          <p:cNvPr id="5" name="Picture 2" descr="PWM">
            <a:extLst>
              <a:ext uri="{FF2B5EF4-FFF2-40B4-BE49-F238E27FC236}">
                <a16:creationId xmlns:a16="http://schemas.microsoft.com/office/drawing/2014/main" id="{CA4BDAB6-8E36-9834-D3E1-68E87AE20503}"/>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80884" y="1529077"/>
            <a:ext cx="10515600" cy="346191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99FC1C1-DB9B-A40E-D247-BBFE2BA4FD33}"/>
              </a:ext>
            </a:extLst>
          </p:cNvPr>
          <p:cNvSpPr txBox="1"/>
          <p:nvPr/>
        </p:nvSpPr>
        <p:spPr>
          <a:xfrm>
            <a:off x="3367537" y="5987018"/>
            <a:ext cx="7039876" cy="369332"/>
          </a:xfrm>
          <a:prstGeom prst="rect">
            <a:avLst/>
          </a:prstGeom>
          <a:noFill/>
        </p:spPr>
        <p:txBody>
          <a:bodyPr wrap="none" rtlCol="0">
            <a:spAutoFit/>
          </a:bodyPr>
          <a:lstStyle/>
          <a:p>
            <a:r>
              <a:rPr lang="en-US" dirty="0"/>
              <a:t>https://</a:t>
            </a:r>
            <a:r>
              <a:rPr lang="en-US" dirty="0" err="1"/>
              <a:t>www.coderdojotc.org</a:t>
            </a:r>
            <a:r>
              <a:rPr lang="en-US" dirty="0"/>
              <a:t>/</a:t>
            </a:r>
            <a:r>
              <a:rPr lang="en-US" dirty="0" err="1"/>
              <a:t>chatgpt</a:t>
            </a:r>
            <a:r>
              <a:rPr lang="en-US" dirty="0"/>
              <a:t>-for-teachers/demos/p5/</a:t>
            </a:r>
            <a:r>
              <a:rPr lang="en-US" dirty="0" err="1"/>
              <a:t>pwm.html</a:t>
            </a:r>
            <a:endParaRPr lang="en-US" dirty="0"/>
          </a:p>
        </p:txBody>
      </p:sp>
      <p:cxnSp>
        <p:nvCxnSpPr>
          <p:cNvPr id="9" name="Straight Arrow Connector 8">
            <a:extLst>
              <a:ext uri="{FF2B5EF4-FFF2-40B4-BE49-F238E27FC236}">
                <a16:creationId xmlns:a16="http://schemas.microsoft.com/office/drawing/2014/main" id="{1ED4AC7C-F146-6F77-ED3D-04B62ADC639C}"/>
              </a:ext>
            </a:extLst>
          </p:cNvPr>
          <p:cNvCxnSpPr/>
          <p:nvPr/>
        </p:nvCxnSpPr>
        <p:spPr>
          <a:xfrm flipV="1">
            <a:off x="4548554" y="4337538"/>
            <a:ext cx="2016369" cy="95230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47899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F6FAC-D14C-3C16-4AC9-944D8EBAC983}"/>
              </a:ext>
            </a:extLst>
          </p:cNvPr>
          <p:cNvSpPr>
            <a:spLocks noGrp="1"/>
          </p:cNvSpPr>
          <p:nvPr>
            <p:ph type="title"/>
          </p:nvPr>
        </p:nvSpPr>
        <p:spPr/>
        <p:txBody>
          <a:bodyPr/>
          <a:lstStyle/>
          <a:p>
            <a:r>
              <a:rPr lang="en-US" b="1" dirty="0"/>
              <a:t>Simulation Generation</a:t>
            </a:r>
          </a:p>
        </p:txBody>
      </p:sp>
      <p:sp>
        <p:nvSpPr>
          <p:cNvPr id="3" name="Content Placeholder 2">
            <a:extLst>
              <a:ext uri="{FF2B5EF4-FFF2-40B4-BE49-F238E27FC236}">
                <a16:creationId xmlns:a16="http://schemas.microsoft.com/office/drawing/2014/main" id="{552A6ED0-F822-FE45-2673-919C5BA62B24}"/>
              </a:ext>
            </a:extLst>
          </p:cNvPr>
          <p:cNvSpPr>
            <a:spLocks noGrp="1"/>
          </p:cNvSpPr>
          <p:nvPr>
            <p:ph idx="1"/>
          </p:nvPr>
        </p:nvSpPr>
        <p:spPr>
          <a:xfrm>
            <a:off x="597890" y="1451522"/>
            <a:ext cx="7730861" cy="477486"/>
          </a:xfrm>
        </p:spPr>
        <p:txBody>
          <a:bodyPr>
            <a:noAutofit/>
          </a:bodyPr>
          <a:lstStyle/>
          <a:p>
            <a:pPr marL="0" indent="0">
              <a:buNone/>
            </a:pPr>
            <a:r>
              <a:rPr lang="en-US" dirty="0"/>
              <a:t>Prompt: Create a simulation of : ________</a:t>
            </a:r>
          </a:p>
        </p:txBody>
      </p:sp>
      <p:sp>
        <p:nvSpPr>
          <p:cNvPr id="4" name="Slide Number Placeholder 3">
            <a:extLst>
              <a:ext uri="{FF2B5EF4-FFF2-40B4-BE49-F238E27FC236}">
                <a16:creationId xmlns:a16="http://schemas.microsoft.com/office/drawing/2014/main" id="{775C7748-81BE-A35C-A4B2-150635A996A5}"/>
              </a:ext>
            </a:extLst>
          </p:cNvPr>
          <p:cNvSpPr>
            <a:spLocks noGrp="1"/>
          </p:cNvSpPr>
          <p:nvPr>
            <p:ph type="sldNum" sz="quarter" idx="12"/>
          </p:nvPr>
        </p:nvSpPr>
        <p:spPr/>
        <p:txBody>
          <a:bodyPr/>
          <a:lstStyle/>
          <a:p>
            <a:fld id="{5FD72B90-626E-4548-9F74-AFBC6F6DD5DE}" type="slidenum">
              <a:rPr lang="en-US" smtClean="0"/>
              <a:t>24</a:t>
            </a:fld>
            <a:endParaRPr lang="en-US"/>
          </a:p>
        </p:txBody>
      </p:sp>
      <p:sp>
        <p:nvSpPr>
          <p:cNvPr id="5" name="TextBox 4">
            <a:extLst>
              <a:ext uri="{FF2B5EF4-FFF2-40B4-BE49-F238E27FC236}">
                <a16:creationId xmlns:a16="http://schemas.microsoft.com/office/drawing/2014/main" id="{BA138DAF-4062-2220-B80C-0310F786C8E2}"/>
              </a:ext>
            </a:extLst>
          </p:cNvPr>
          <p:cNvSpPr txBox="1"/>
          <p:nvPr/>
        </p:nvSpPr>
        <p:spPr>
          <a:xfrm>
            <a:off x="5124246" y="6207182"/>
            <a:ext cx="6078139" cy="369332"/>
          </a:xfrm>
          <a:prstGeom prst="rect">
            <a:avLst/>
          </a:prstGeom>
          <a:noFill/>
        </p:spPr>
        <p:txBody>
          <a:bodyPr wrap="none" rtlCol="0">
            <a:spAutoFit/>
          </a:bodyPr>
          <a:lstStyle/>
          <a:p>
            <a:r>
              <a:rPr lang="en-US" dirty="0"/>
              <a:t>https://</a:t>
            </a:r>
            <a:r>
              <a:rPr lang="en-US" dirty="0" err="1"/>
              <a:t>www.coderdojotc.org</a:t>
            </a:r>
            <a:r>
              <a:rPr lang="en-US" dirty="0"/>
              <a:t>/</a:t>
            </a:r>
            <a:r>
              <a:rPr lang="en-US" dirty="0" err="1"/>
              <a:t>chatgpt</a:t>
            </a:r>
            <a:r>
              <a:rPr lang="en-US" dirty="0"/>
              <a:t>-for-teachers/demos/p5/</a:t>
            </a:r>
          </a:p>
        </p:txBody>
      </p:sp>
      <p:pic>
        <p:nvPicPr>
          <p:cNvPr id="6" name="Picture 5">
            <a:extLst>
              <a:ext uri="{FF2B5EF4-FFF2-40B4-BE49-F238E27FC236}">
                <a16:creationId xmlns:a16="http://schemas.microsoft.com/office/drawing/2014/main" id="{D13CECCE-7191-0300-7ECC-AA3158C75402}"/>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164920" y="2356853"/>
            <a:ext cx="2215889" cy="1168400"/>
          </a:xfrm>
          <a:prstGeom prst="rect">
            <a:avLst/>
          </a:prstGeom>
        </p:spPr>
      </p:pic>
      <p:sp>
        <p:nvSpPr>
          <p:cNvPr id="7" name="TextBox 6">
            <a:extLst>
              <a:ext uri="{FF2B5EF4-FFF2-40B4-BE49-F238E27FC236}">
                <a16:creationId xmlns:a16="http://schemas.microsoft.com/office/drawing/2014/main" id="{6175FC8B-F148-AADA-AD48-1F216CF2B925}"/>
              </a:ext>
            </a:extLst>
          </p:cNvPr>
          <p:cNvSpPr txBox="1"/>
          <p:nvPr/>
        </p:nvSpPr>
        <p:spPr>
          <a:xfrm flipH="1">
            <a:off x="1302706" y="3588681"/>
            <a:ext cx="1741118" cy="369332"/>
          </a:xfrm>
          <a:prstGeom prst="rect">
            <a:avLst/>
          </a:prstGeom>
          <a:noFill/>
        </p:spPr>
        <p:txBody>
          <a:bodyPr wrap="square" rtlCol="0">
            <a:spAutoFit/>
          </a:bodyPr>
          <a:lstStyle/>
          <a:p>
            <a:pPr algn="ctr"/>
            <a:r>
              <a:rPr lang="en-US" dirty="0"/>
              <a:t>A Sine Wave</a:t>
            </a:r>
          </a:p>
        </p:txBody>
      </p:sp>
      <p:pic>
        <p:nvPicPr>
          <p:cNvPr id="4098" name="Picture 2" descr="PWM">
            <a:extLst>
              <a:ext uri="{FF2B5EF4-FFF2-40B4-BE49-F238E27FC236}">
                <a16:creationId xmlns:a16="http://schemas.microsoft.com/office/drawing/2014/main" id="{CF9E59FB-0390-AAAC-C6DB-DDE8295FC7FF}"/>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4024262" y="2356853"/>
            <a:ext cx="3487491" cy="11684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3A29288-FBD0-1282-4109-A8DF229E9FC1}"/>
              </a:ext>
            </a:extLst>
          </p:cNvPr>
          <p:cNvSpPr txBox="1"/>
          <p:nvPr/>
        </p:nvSpPr>
        <p:spPr>
          <a:xfrm flipH="1">
            <a:off x="4152149" y="3588681"/>
            <a:ext cx="3231716" cy="369332"/>
          </a:xfrm>
          <a:prstGeom prst="rect">
            <a:avLst/>
          </a:prstGeom>
          <a:noFill/>
        </p:spPr>
        <p:txBody>
          <a:bodyPr wrap="square" rtlCol="0">
            <a:spAutoFit/>
          </a:bodyPr>
          <a:lstStyle/>
          <a:p>
            <a:pPr algn="ctr"/>
            <a:r>
              <a:rPr lang="en-US" dirty="0"/>
              <a:t>Pulse Width Modulation</a:t>
            </a:r>
          </a:p>
        </p:txBody>
      </p:sp>
      <p:pic>
        <p:nvPicPr>
          <p:cNvPr id="9" name="Picture 8">
            <a:extLst>
              <a:ext uri="{FF2B5EF4-FFF2-40B4-BE49-F238E27FC236}">
                <a16:creationId xmlns:a16="http://schemas.microsoft.com/office/drawing/2014/main" id="{AFCE89DD-D3A9-21B6-F830-FB4760A3F4BC}"/>
              </a:ext>
            </a:extLst>
          </p:cNvPr>
          <p:cNvPicPr>
            <a:picLocks noChangeAspect="1"/>
          </p:cNvPicPr>
          <p:nvPr/>
        </p:nvPicPr>
        <p:blipFill>
          <a:blip r:embed="rId4"/>
          <a:stretch>
            <a:fillRect/>
          </a:stretch>
        </p:blipFill>
        <p:spPr>
          <a:xfrm>
            <a:off x="8811192" y="1964309"/>
            <a:ext cx="1739900" cy="1727200"/>
          </a:xfrm>
          <a:prstGeom prst="rect">
            <a:avLst/>
          </a:prstGeom>
        </p:spPr>
      </p:pic>
      <p:sp>
        <p:nvSpPr>
          <p:cNvPr id="10" name="TextBox 9">
            <a:extLst>
              <a:ext uri="{FF2B5EF4-FFF2-40B4-BE49-F238E27FC236}">
                <a16:creationId xmlns:a16="http://schemas.microsoft.com/office/drawing/2014/main" id="{7C18D163-D9E2-717D-4268-AA6D9CC661CE}"/>
              </a:ext>
            </a:extLst>
          </p:cNvPr>
          <p:cNvSpPr txBox="1"/>
          <p:nvPr/>
        </p:nvSpPr>
        <p:spPr>
          <a:xfrm flipH="1">
            <a:off x="8732818" y="3773347"/>
            <a:ext cx="1896649" cy="369332"/>
          </a:xfrm>
          <a:prstGeom prst="rect">
            <a:avLst/>
          </a:prstGeom>
          <a:noFill/>
        </p:spPr>
        <p:txBody>
          <a:bodyPr wrap="square" rtlCol="0">
            <a:spAutoFit/>
          </a:bodyPr>
          <a:lstStyle/>
          <a:p>
            <a:pPr algn="ctr"/>
            <a:r>
              <a:rPr lang="en-US" dirty="0"/>
              <a:t>Recursion</a:t>
            </a:r>
          </a:p>
        </p:txBody>
      </p:sp>
      <p:pic>
        <p:nvPicPr>
          <p:cNvPr id="11" name="Picture 10">
            <a:extLst>
              <a:ext uri="{FF2B5EF4-FFF2-40B4-BE49-F238E27FC236}">
                <a16:creationId xmlns:a16="http://schemas.microsoft.com/office/drawing/2014/main" id="{9650DD1A-5E1A-EA6F-4879-787776BC08B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26204" y="4150162"/>
            <a:ext cx="2354605" cy="1256316"/>
          </a:xfrm>
          <a:prstGeom prst="rect">
            <a:avLst/>
          </a:prstGeom>
        </p:spPr>
      </p:pic>
      <p:sp>
        <p:nvSpPr>
          <p:cNvPr id="12" name="TextBox 11">
            <a:extLst>
              <a:ext uri="{FF2B5EF4-FFF2-40B4-BE49-F238E27FC236}">
                <a16:creationId xmlns:a16="http://schemas.microsoft.com/office/drawing/2014/main" id="{C5EE67BE-06A3-D81C-657C-570193C78962}"/>
              </a:ext>
            </a:extLst>
          </p:cNvPr>
          <p:cNvSpPr txBox="1"/>
          <p:nvPr/>
        </p:nvSpPr>
        <p:spPr>
          <a:xfrm flipH="1">
            <a:off x="1332947" y="5554258"/>
            <a:ext cx="1741118" cy="369332"/>
          </a:xfrm>
          <a:prstGeom prst="rect">
            <a:avLst/>
          </a:prstGeom>
          <a:noFill/>
        </p:spPr>
        <p:txBody>
          <a:bodyPr wrap="square" rtlCol="0">
            <a:spAutoFit/>
          </a:bodyPr>
          <a:lstStyle/>
          <a:p>
            <a:pPr algn="ctr"/>
            <a:r>
              <a:rPr lang="en-US" dirty="0"/>
              <a:t>A Gas Chamber</a:t>
            </a:r>
          </a:p>
        </p:txBody>
      </p:sp>
      <p:pic>
        <p:nvPicPr>
          <p:cNvPr id="13" name="Picture 12">
            <a:extLst>
              <a:ext uri="{FF2B5EF4-FFF2-40B4-BE49-F238E27FC236}">
                <a16:creationId xmlns:a16="http://schemas.microsoft.com/office/drawing/2014/main" id="{2B596830-BF73-A13F-44F1-ABB785EA12FC}"/>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821895" y="4150162"/>
            <a:ext cx="1892223" cy="1164919"/>
          </a:xfrm>
          <a:prstGeom prst="rect">
            <a:avLst/>
          </a:prstGeom>
        </p:spPr>
      </p:pic>
      <p:sp>
        <p:nvSpPr>
          <p:cNvPr id="14" name="TextBox 13">
            <a:extLst>
              <a:ext uri="{FF2B5EF4-FFF2-40B4-BE49-F238E27FC236}">
                <a16:creationId xmlns:a16="http://schemas.microsoft.com/office/drawing/2014/main" id="{18FC5CA9-C9D9-ACB8-3F4A-681126E1BB3E}"/>
              </a:ext>
            </a:extLst>
          </p:cNvPr>
          <p:cNvSpPr txBox="1"/>
          <p:nvPr/>
        </p:nvSpPr>
        <p:spPr>
          <a:xfrm flipH="1">
            <a:off x="4973000" y="5406478"/>
            <a:ext cx="1741118" cy="369332"/>
          </a:xfrm>
          <a:prstGeom prst="rect">
            <a:avLst/>
          </a:prstGeom>
          <a:noFill/>
        </p:spPr>
        <p:txBody>
          <a:bodyPr wrap="square" rtlCol="0">
            <a:spAutoFit/>
          </a:bodyPr>
          <a:lstStyle/>
          <a:p>
            <a:pPr algn="ctr"/>
            <a:r>
              <a:rPr lang="en-US" dirty="0"/>
              <a:t>An LED Circuit</a:t>
            </a:r>
          </a:p>
        </p:txBody>
      </p:sp>
      <p:pic>
        <p:nvPicPr>
          <p:cNvPr id="15" name="Picture 14">
            <a:extLst>
              <a:ext uri="{FF2B5EF4-FFF2-40B4-BE49-F238E27FC236}">
                <a16:creationId xmlns:a16="http://schemas.microsoft.com/office/drawing/2014/main" id="{BFDF01EF-6889-61D2-5999-342EA28B98D1}"/>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8955083" y="4197426"/>
            <a:ext cx="1555387" cy="1428313"/>
          </a:xfrm>
          <a:prstGeom prst="rect">
            <a:avLst/>
          </a:prstGeom>
        </p:spPr>
      </p:pic>
      <p:sp>
        <p:nvSpPr>
          <p:cNvPr id="16" name="TextBox 15">
            <a:extLst>
              <a:ext uri="{FF2B5EF4-FFF2-40B4-BE49-F238E27FC236}">
                <a16:creationId xmlns:a16="http://schemas.microsoft.com/office/drawing/2014/main" id="{48399287-5A66-C9A0-E23F-3D4F397ED0B6}"/>
              </a:ext>
            </a:extLst>
          </p:cNvPr>
          <p:cNvSpPr txBox="1"/>
          <p:nvPr/>
        </p:nvSpPr>
        <p:spPr>
          <a:xfrm flipH="1">
            <a:off x="8684774" y="5738924"/>
            <a:ext cx="1992735" cy="369332"/>
          </a:xfrm>
          <a:prstGeom prst="rect">
            <a:avLst/>
          </a:prstGeom>
          <a:noFill/>
        </p:spPr>
        <p:txBody>
          <a:bodyPr wrap="square" rtlCol="0">
            <a:spAutoFit/>
          </a:bodyPr>
          <a:lstStyle/>
          <a:p>
            <a:pPr algn="ctr"/>
            <a:r>
              <a:rPr lang="en-US" dirty="0"/>
              <a:t>An H-Bridge Circuit</a:t>
            </a:r>
          </a:p>
        </p:txBody>
      </p:sp>
    </p:spTree>
    <p:extLst>
      <p:ext uri="{BB962C8B-B14F-4D97-AF65-F5344CB8AC3E}">
        <p14:creationId xmlns:p14="http://schemas.microsoft.com/office/powerpoint/2010/main" val="21403450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0F689-2455-0650-091B-7C2FAFB5DDC3}"/>
              </a:ext>
            </a:extLst>
          </p:cNvPr>
          <p:cNvSpPr>
            <a:spLocks noGrp="1"/>
          </p:cNvSpPr>
          <p:nvPr>
            <p:ph type="title"/>
          </p:nvPr>
        </p:nvSpPr>
        <p:spPr/>
        <p:txBody>
          <a:bodyPr/>
          <a:lstStyle/>
          <a:p>
            <a:r>
              <a:rPr lang="en-US" dirty="0"/>
              <a:t>Val Lockhart’s </a:t>
            </a:r>
            <a:r>
              <a:rPr lang="en-US" dirty="0" err="1"/>
              <a:t>MicroSims</a:t>
            </a:r>
            <a:endParaRPr lang="en-US" dirty="0"/>
          </a:p>
        </p:txBody>
      </p:sp>
      <p:sp>
        <p:nvSpPr>
          <p:cNvPr id="4" name="Slide Number Placeholder 3">
            <a:extLst>
              <a:ext uri="{FF2B5EF4-FFF2-40B4-BE49-F238E27FC236}">
                <a16:creationId xmlns:a16="http://schemas.microsoft.com/office/drawing/2014/main" id="{21F7713E-E012-2A04-0178-21C2056255A9}"/>
              </a:ext>
            </a:extLst>
          </p:cNvPr>
          <p:cNvSpPr>
            <a:spLocks noGrp="1"/>
          </p:cNvSpPr>
          <p:nvPr>
            <p:ph type="sldNum" sz="quarter" idx="12"/>
          </p:nvPr>
        </p:nvSpPr>
        <p:spPr/>
        <p:txBody>
          <a:bodyPr/>
          <a:lstStyle/>
          <a:p>
            <a:fld id="{E4E17628-BB69-494D-BA8C-C14032583637}" type="slidenum">
              <a:rPr lang="en-US" smtClean="0"/>
              <a:t>25</a:t>
            </a:fld>
            <a:endParaRPr lang="en-US"/>
          </a:p>
        </p:txBody>
      </p:sp>
      <p:pic>
        <p:nvPicPr>
          <p:cNvPr id="6" name="Picture 5">
            <a:extLst>
              <a:ext uri="{FF2B5EF4-FFF2-40B4-BE49-F238E27FC236}">
                <a16:creationId xmlns:a16="http://schemas.microsoft.com/office/drawing/2014/main" id="{BA59DE1D-7903-F2A4-F5A6-25FACB64C78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088860" y="1223003"/>
            <a:ext cx="6014279" cy="2290321"/>
          </a:xfrm>
          <a:prstGeom prst="rect">
            <a:avLst/>
          </a:prstGeom>
        </p:spPr>
      </p:pic>
      <p:pic>
        <p:nvPicPr>
          <p:cNvPr id="7" name="Picture 6">
            <a:extLst>
              <a:ext uri="{FF2B5EF4-FFF2-40B4-BE49-F238E27FC236}">
                <a16:creationId xmlns:a16="http://schemas.microsoft.com/office/drawing/2014/main" id="{E8F4888D-6876-155C-9CDE-BF1821173AF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686049" y="3578852"/>
            <a:ext cx="6819900" cy="2046798"/>
          </a:xfrm>
          <a:prstGeom prst="rect">
            <a:avLst/>
          </a:prstGeom>
          <a:ln>
            <a:solidFill>
              <a:schemeClr val="bg1">
                <a:lumMod val="50000"/>
              </a:schemeClr>
            </a:solidFill>
          </a:ln>
        </p:spPr>
      </p:pic>
      <p:sp>
        <p:nvSpPr>
          <p:cNvPr id="8" name="Content Placeholder 2">
            <a:extLst>
              <a:ext uri="{FF2B5EF4-FFF2-40B4-BE49-F238E27FC236}">
                <a16:creationId xmlns:a16="http://schemas.microsoft.com/office/drawing/2014/main" id="{7061A28C-E303-BA63-EEC3-78E36B72A7A0}"/>
              </a:ext>
            </a:extLst>
          </p:cNvPr>
          <p:cNvSpPr txBox="1">
            <a:spLocks/>
          </p:cNvSpPr>
          <p:nvPr/>
        </p:nvSpPr>
        <p:spPr>
          <a:xfrm>
            <a:off x="5530022" y="6044948"/>
            <a:ext cx="6471478" cy="6433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t>https://sites.google.com/view/p5jsai/</a:t>
            </a:r>
            <a:endParaRPr lang="en-US" dirty="0"/>
          </a:p>
        </p:txBody>
      </p:sp>
      <p:sp>
        <p:nvSpPr>
          <p:cNvPr id="10" name="Content Placeholder 9">
            <a:extLst>
              <a:ext uri="{FF2B5EF4-FFF2-40B4-BE49-F238E27FC236}">
                <a16:creationId xmlns:a16="http://schemas.microsoft.com/office/drawing/2014/main" id="{0CDFA915-4B4C-47EA-6B36-E2CC32F2B23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335371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94E4A-0F87-8621-AF73-4452023E0912}"/>
              </a:ext>
            </a:extLst>
          </p:cNvPr>
          <p:cNvSpPr>
            <a:spLocks noGrp="1"/>
          </p:cNvSpPr>
          <p:nvPr>
            <p:ph type="title"/>
          </p:nvPr>
        </p:nvSpPr>
        <p:spPr/>
        <p:txBody>
          <a:bodyPr/>
          <a:lstStyle/>
          <a:p>
            <a:r>
              <a:rPr lang="en-US" dirty="0"/>
              <a:t>Call to Action!</a:t>
            </a:r>
          </a:p>
        </p:txBody>
      </p:sp>
      <p:sp>
        <p:nvSpPr>
          <p:cNvPr id="3" name="Content Placeholder 2">
            <a:extLst>
              <a:ext uri="{FF2B5EF4-FFF2-40B4-BE49-F238E27FC236}">
                <a16:creationId xmlns:a16="http://schemas.microsoft.com/office/drawing/2014/main" id="{B245378C-687A-7397-00EF-06140A588F92}"/>
              </a:ext>
            </a:extLst>
          </p:cNvPr>
          <p:cNvSpPr>
            <a:spLocks noGrp="1"/>
          </p:cNvSpPr>
          <p:nvPr>
            <p:ph idx="1"/>
          </p:nvPr>
        </p:nvSpPr>
        <p:spPr>
          <a:xfrm>
            <a:off x="838200" y="1359277"/>
            <a:ext cx="10515600" cy="1104523"/>
          </a:xfrm>
        </p:spPr>
        <p:txBody>
          <a:bodyPr/>
          <a:lstStyle/>
          <a:p>
            <a:pPr marL="0" indent="0">
              <a:buNone/>
            </a:pPr>
            <a:r>
              <a:rPr lang="en-US" b="1" dirty="0"/>
              <a:t>ChatGPT Prompt: </a:t>
            </a:r>
            <a:r>
              <a:rPr lang="en-US" dirty="0"/>
              <a:t>What changes could Minnesota make to the K-12 curriculum to create more tech workers?</a:t>
            </a:r>
          </a:p>
        </p:txBody>
      </p:sp>
      <p:sp>
        <p:nvSpPr>
          <p:cNvPr id="4" name="Slide Number Placeholder 3">
            <a:extLst>
              <a:ext uri="{FF2B5EF4-FFF2-40B4-BE49-F238E27FC236}">
                <a16:creationId xmlns:a16="http://schemas.microsoft.com/office/drawing/2014/main" id="{8AEC6915-ED1E-92E0-5B5D-D0C62285732F}"/>
              </a:ext>
            </a:extLst>
          </p:cNvPr>
          <p:cNvSpPr>
            <a:spLocks noGrp="1"/>
          </p:cNvSpPr>
          <p:nvPr>
            <p:ph type="sldNum" sz="quarter" idx="12"/>
          </p:nvPr>
        </p:nvSpPr>
        <p:spPr/>
        <p:txBody>
          <a:bodyPr/>
          <a:lstStyle/>
          <a:p>
            <a:fld id="{E4E17628-BB69-494D-BA8C-C14032583637}" type="slidenum">
              <a:rPr lang="en-US" smtClean="0"/>
              <a:t>26</a:t>
            </a:fld>
            <a:endParaRPr lang="en-US"/>
          </a:p>
        </p:txBody>
      </p:sp>
    </p:spTree>
    <p:extLst>
      <p:ext uri="{BB962C8B-B14F-4D97-AF65-F5344CB8AC3E}">
        <p14:creationId xmlns:p14="http://schemas.microsoft.com/office/powerpoint/2010/main" val="37294092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43DD9-8990-1097-D1F9-252CBFD2A0EC}"/>
              </a:ext>
            </a:extLst>
          </p:cNvPr>
          <p:cNvSpPr>
            <a:spLocks noGrp="1"/>
          </p:cNvSpPr>
          <p:nvPr>
            <p:ph type="title"/>
          </p:nvPr>
        </p:nvSpPr>
        <p:spPr/>
        <p:txBody>
          <a:bodyPr/>
          <a:lstStyle/>
          <a:p>
            <a:r>
              <a:rPr lang="en-US" dirty="0"/>
              <a:t>Results: 1 of 3</a:t>
            </a:r>
          </a:p>
        </p:txBody>
      </p:sp>
      <p:sp>
        <p:nvSpPr>
          <p:cNvPr id="3" name="Content Placeholder 2">
            <a:extLst>
              <a:ext uri="{FF2B5EF4-FFF2-40B4-BE49-F238E27FC236}">
                <a16:creationId xmlns:a16="http://schemas.microsoft.com/office/drawing/2014/main" id="{147D738F-1B0D-E555-20E4-80DC7697269D}"/>
              </a:ext>
            </a:extLst>
          </p:cNvPr>
          <p:cNvSpPr>
            <a:spLocks noGrp="1"/>
          </p:cNvSpPr>
          <p:nvPr>
            <p:ph idx="1"/>
          </p:nvPr>
        </p:nvSpPr>
        <p:spPr>
          <a:xfrm>
            <a:off x="838200" y="1359276"/>
            <a:ext cx="10515600" cy="4838323"/>
          </a:xfrm>
        </p:spPr>
        <p:txBody>
          <a:bodyPr>
            <a:normAutofit fontScale="77500" lnSpcReduction="20000"/>
          </a:bodyPr>
          <a:lstStyle/>
          <a:p>
            <a:pPr marL="0" indent="0" algn="l">
              <a:buNone/>
            </a:pPr>
            <a:r>
              <a:rPr lang="en-US" sz="3100" b="0" i="0" dirty="0">
                <a:effectLst/>
                <a:latin typeface="Söhne"/>
              </a:rPr>
              <a:t>To create more tech workers and foster a tech-ready generation in Minnesota's K-12 system, the state could consider implementing the following changes to the curriculum:</a:t>
            </a:r>
          </a:p>
          <a:p>
            <a:pPr marL="514350" indent="-514350" algn="l">
              <a:buFont typeface="+mj-lt"/>
              <a:buAutoNum type="arabicPeriod"/>
            </a:pPr>
            <a:r>
              <a:rPr lang="en-US" sz="3100" b="1" i="0" dirty="0">
                <a:effectLst/>
                <a:latin typeface="Söhne"/>
              </a:rPr>
              <a:t>Early Introduction to Computer Science</a:t>
            </a:r>
            <a:r>
              <a:rPr lang="en-US" sz="3100" b="0" i="0" dirty="0">
                <a:effectLst/>
                <a:latin typeface="Söhne"/>
              </a:rPr>
              <a:t>: Start with basic coding and computer literacy classes in elementary school. This helps children become familiar with tech concepts from a young age.</a:t>
            </a:r>
          </a:p>
          <a:p>
            <a:pPr marL="514350" indent="-514350" algn="l">
              <a:buFont typeface="+mj-lt"/>
              <a:buAutoNum type="arabicPeriod"/>
            </a:pPr>
            <a:r>
              <a:rPr lang="en-US" sz="3100" b="1" i="0" dirty="0">
                <a:effectLst/>
                <a:latin typeface="Söhne"/>
              </a:rPr>
              <a:t>Enhanced Tech Curriculum</a:t>
            </a:r>
            <a:r>
              <a:rPr lang="en-US" sz="3100" b="0" i="0" dirty="0">
                <a:effectLst/>
                <a:latin typeface="Söhne"/>
              </a:rPr>
              <a:t>: In middle and high school, offer courses in programming languages, web development, app development, data science, and more.</a:t>
            </a:r>
          </a:p>
          <a:p>
            <a:pPr marL="514350" indent="-514350" algn="l">
              <a:buFont typeface="+mj-lt"/>
              <a:buAutoNum type="arabicPeriod"/>
            </a:pPr>
            <a:r>
              <a:rPr lang="en-US" sz="3100" b="1" i="0" dirty="0">
                <a:effectLst/>
                <a:latin typeface="Söhne"/>
              </a:rPr>
              <a:t>Project-Based Learning</a:t>
            </a:r>
            <a:r>
              <a:rPr lang="en-US" sz="3100" b="0" i="0" dirty="0">
                <a:effectLst/>
                <a:latin typeface="Söhne"/>
              </a:rPr>
              <a:t>: Introduce tech-based projects that allow students to solve real-world problems. This gives students practical experience and helps them understand the real-world applications of their knowledge.</a:t>
            </a:r>
          </a:p>
          <a:p>
            <a:pPr marL="514350" indent="-514350" algn="l">
              <a:buFont typeface="+mj-lt"/>
              <a:buAutoNum type="arabicPeriod"/>
            </a:pPr>
            <a:r>
              <a:rPr lang="en-US" sz="3100" b="1" i="0" dirty="0">
                <a:effectLst/>
                <a:latin typeface="Söhne"/>
              </a:rPr>
              <a:t>Tech Clubs and Competitions</a:t>
            </a:r>
            <a:r>
              <a:rPr lang="en-US" sz="3100" b="0" i="0" dirty="0">
                <a:effectLst/>
                <a:latin typeface="Söhne"/>
              </a:rPr>
              <a:t>: Encourage schools to offer extracurricular activities such as coding clubs, robotics teams, and participation in national and international tech competitions.</a:t>
            </a:r>
          </a:p>
          <a:p>
            <a:pPr marL="0" indent="0">
              <a:buNone/>
            </a:pPr>
            <a:endParaRPr lang="en-US" dirty="0"/>
          </a:p>
        </p:txBody>
      </p:sp>
      <p:sp>
        <p:nvSpPr>
          <p:cNvPr id="4" name="Slide Number Placeholder 3">
            <a:extLst>
              <a:ext uri="{FF2B5EF4-FFF2-40B4-BE49-F238E27FC236}">
                <a16:creationId xmlns:a16="http://schemas.microsoft.com/office/drawing/2014/main" id="{7D6F23DF-62BE-BAD6-306B-CC290D02802A}"/>
              </a:ext>
            </a:extLst>
          </p:cNvPr>
          <p:cNvSpPr>
            <a:spLocks noGrp="1"/>
          </p:cNvSpPr>
          <p:nvPr>
            <p:ph type="sldNum" sz="quarter" idx="12"/>
          </p:nvPr>
        </p:nvSpPr>
        <p:spPr/>
        <p:txBody>
          <a:bodyPr/>
          <a:lstStyle/>
          <a:p>
            <a:fld id="{E4E17628-BB69-494D-BA8C-C14032583637}" type="slidenum">
              <a:rPr lang="en-US" smtClean="0"/>
              <a:t>27</a:t>
            </a:fld>
            <a:endParaRPr lang="en-US"/>
          </a:p>
        </p:txBody>
      </p:sp>
    </p:spTree>
    <p:extLst>
      <p:ext uri="{BB962C8B-B14F-4D97-AF65-F5344CB8AC3E}">
        <p14:creationId xmlns:p14="http://schemas.microsoft.com/office/powerpoint/2010/main" val="3429490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42214-F3CE-13EA-5CD8-D0A0538B40F2}"/>
              </a:ext>
            </a:extLst>
          </p:cNvPr>
          <p:cNvSpPr>
            <a:spLocks noGrp="1"/>
          </p:cNvSpPr>
          <p:nvPr>
            <p:ph type="title"/>
          </p:nvPr>
        </p:nvSpPr>
        <p:spPr/>
        <p:txBody>
          <a:bodyPr/>
          <a:lstStyle/>
          <a:p>
            <a:r>
              <a:rPr lang="en-US" dirty="0"/>
              <a:t>Results: 2 of 3</a:t>
            </a:r>
          </a:p>
        </p:txBody>
      </p:sp>
      <p:sp>
        <p:nvSpPr>
          <p:cNvPr id="3" name="Content Placeholder 2">
            <a:extLst>
              <a:ext uri="{FF2B5EF4-FFF2-40B4-BE49-F238E27FC236}">
                <a16:creationId xmlns:a16="http://schemas.microsoft.com/office/drawing/2014/main" id="{B89A56C2-61D8-2F79-9A19-27D9886A90B3}"/>
              </a:ext>
            </a:extLst>
          </p:cNvPr>
          <p:cNvSpPr>
            <a:spLocks noGrp="1"/>
          </p:cNvSpPr>
          <p:nvPr>
            <p:ph idx="1"/>
          </p:nvPr>
        </p:nvSpPr>
        <p:spPr/>
        <p:txBody>
          <a:bodyPr>
            <a:normAutofit fontScale="92500" lnSpcReduction="20000"/>
          </a:bodyPr>
          <a:lstStyle/>
          <a:p>
            <a:pPr marL="514350" indent="-514350" algn="l">
              <a:buFont typeface="+mj-lt"/>
              <a:buAutoNum type="arabicPeriod" startAt="5"/>
            </a:pPr>
            <a:r>
              <a:rPr lang="en-US" b="1" i="0" dirty="0">
                <a:effectLst/>
                <a:latin typeface="Söhne"/>
              </a:rPr>
              <a:t>Professional Development for Teachers</a:t>
            </a:r>
            <a:r>
              <a:rPr lang="en-US" b="0" i="0" dirty="0">
                <a:effectLst/>
                <a:latin typeface="Söhne"/>
              </a:rPr>
              <a:t>: Regularly train teachers to ensure they are up-to-date with the latest tech advancements and can effectively teach these concepts to students.</a:t>
            </a:r>
          </a:p>
          <a:p>
            <a:pPr marL="514350" indent="-514350" algn="l">
              <a:buFont typeface="+mj-lt"/>
              <a:buAutoNum type="arabicPeriod" startAt="5"/>
            </a:pPr>
            <a:r>
              <a:rPr lang="en-US" b="1" i="0" dirty="0">
                <a:effectLst/>
                <a:latin typeface="Söhne"/>
              </a:rPr>
              <a:t>Partnerships with Tech Companies</a:t>
            </a:r>
            <a:r>
              <a:rPr lang="en-US" b="0" i="0" dirty="0">
                <a:effectLst/>
                <a:latin typeface="Söhne"/>
              </a:rPr>
              <a:t>: Collaborate with tech companies for internships, mentorship programs, and guest lectures. This gives students exposure to the tech industry and potential career paths.</a:t>
            </a:r>
          </a:p>
          <a:p>
            <a:pPr marL="514350" indent="-514350" algn="l">
              <a:buFont typeface="+mj-lt"/>
              <a:buAutoNum type="arabicPeriod" startAt="5"/>
            </a:pPr>
            <a:r>
              <a:rPr lang="en-US" b="1" i="0" dirty="0">
                <a:effectLst/>
                <a:latin typeface="Söhne"/>
              </a:rPr>
              <a:t>Tech Career Awareness</a:t>
            </a:r>
            <a:r>
              <a:rPr lang="en-US" b="0" i="0" dirty="0">
                <a:effectLst/>
                <a:latin typeface="Söhne"/>
              </a:rPr>
              <a:t>: Introduce students to the variety of tech careers available, from software engineering to UI/UX design to cybersecurity, through career fairs and talks.</a:t>
            </a:r>
          </a:p>
          <a:p>
            <a:pPr marL="514350" indent="-514350" algn="l">
              <a:buFont typeface="+mj-lt"/>
              <a:buAutoNum type="arabicPeriod" startAt="5"/>
            </a:pPr>
            <a:r>
              <a:rPr lang="en-US" b="1" i="0" dirty="0">
                <a:effectLst/>
                <a:latin typeface="Söhne"/>
              </a:rPr>
              <a:t>Incorporate Soft Skills</a:t>
            </a:r>
            <a:r>
              <a:rPr lang="en-US" b="0" i="0" dirty="0">
                <a:effectLst/>
                <a:latin typeface="Söhne"/>
              </a:rPr>
              <a:t>: While technical knowledge is crucial, soft skills like problem-solving, critical thinking, teamwork, and communication are also essential in the tech industry. Make sure these are part of the curriculum.</a:t>
            </a:r>
          </a:p>
          <a:p>
            <a:pPr marL="0" indent="0">
              <a:buNone/>
            </a:pPr>
            <a:endParaRPr lang="en-US" dirty="0"/>
          </a:p>
        </p:txBody>
      </p:sp>
      <p:sp>
        <p:nvSpPr>
          <p:cNvPr id="4" name="Slide Number Placeholder 3">
            <a:extLst>
              <a:ext uri="{FF2B5EF4-FFF2-40B4-BE49-F238E27FC236}">
                <a16:creationId xmlns:a16="http://schemas.microsoft.com/office/drawing/2014/main" id="{6C24AD5C-0396-F552-1B22-593BC2BE5C90}"/>
              </a:ext>
            </a:extLst>
          </p:cNvPr>
          <p:cNvSpPr>
            <a:spLocks noGrp="1"/>
          </p:cNvSpPr>
          <p:nvPr>
            <p:ph type="sldNum" sz="quarter" idx="12"/>
          </p:nvPr>
        </p:nvSpPr>
        <p:spPr/>
        <p:txBody>
          <a:bodyPr/>
          <a:lstStyle/>
          <a:p>
            <a:fld id="{E4E17628-BB69-494D-BA8C-C14032583637}" type="slidenum">
              <a:rPr lang="en-US" smtClean="0"/>
              <a:t>28</a:t>
            </a:fld>
            <a:endParaRPr lang="en-US"/>
          </a:p>
        </p:txBody>
      </p:sp>
    </p:spTree>
    <p:extLst>
      <p:ext uri="{BB962C8B-B14F-4D97-AF65-F5344CB8AC3E}">
        <p14:creationId xmlns:p14="http://schemas.microsoft.com/office/powerpoint/2010/main" val="3586579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0B2FE-ED3D-D8CE-3C77-F6187AF4AAEF}"/>
              </a:ext>
            </a:extLst>
          </p:cNvPr>
          <p:cNvSpPr>
            <a:spLocks noGrp="1"/>
          </p:cNvSpPr>
          <p:nvPr>
            <p:ph type="title"/>
          </p:nvPr>
        </p:nvSpPr>
        <p:spPr/>
        <p:txBody>
          <a:bodyPr/>
          <a:lstStyle/>
          <a:p>
            <a:r>
              <a:rPr lang="en-US" dirty="0"/>
              <a:t>Results: 3 of 3</a:t>
            </a:r>
          </a:p>
        </p:txBody>
      </p:sp>
      <p:sp>
        <p:nvSpPr>
          <p:cNvPr id="3" name="Content Placeholder 2">
            <a:extLst>
              <a:ext uri="{FF2B5EF4-FFF2-40B4-BE49-F238E27FC236}">
                <a16:creationId xmlns:a16="http://schemas.microsoft.com/office/drawing/2014/main" id="{382B0AC8-DEEE-17CF-F727-3CE56C1566BA}"/>
              </a:ext>
            </a:extLst>
          </p:cNvPr>
          <p:cNvSpPr>
            <a:spLocks noGrp="1"/>
          </p:cNvSpPr>
          <p:nvPr>
            <p:ph idx="1"/>
          </p:nvPr>
        </p:nvSpPr>
        <p:spPr/>
        <p:txBody>
          <a:bodyPr>
            <a:normAutofit fontScale="85000" lnSpcReduction="20000"/>
          </a:bodyPr>
          <a:lstStyle/>
          <a:p>
            <a:pPr marL="514350" indent="-514350" algn="l">
              <a:buFont typeface="+mj-lt"/>
              <a:buAutoNum type="arabicPeriod" startAt="9"/>
            </a:pPr>
            <a:r>
              <a:rPr lang="en-US" b="1" i="0" dirty="0">
                <a:effectLst/>
                <a:latin typeface="Söhne"/>
              </a:rPr>
              <a:t>Diversity and Inclusion</a:t>
            </a:r>
            <a:r>
              <a:rPr lang="en-US" b="0" i="0" dirty="0">
                <a:effectLst/>
                <a:latin typeface="Söhne"/>
              </a:rPr>
              <a:t>: Ensure that tech education is inclusive and promotes diversity. Reach out to underrepresented groups in tech, including girls, minority students, and those from low-income backgrounds.</a:t>
            </a:r>
          </a:p>
          <a:p>
            <a:pPr marL="514350" indent="-514350" algn="l">
              <a:buFont typeface="+mj-lt"/>
              <a:buAutoNum type="arabicPeriod" startAt="9"/>
            </a:pPr>
            <a:r>
              <a:rPr lang="en-US" b="1" i="0" dirty="0">
                <a:effectLst/>
                <a:latin typeface="Söhne"/>
              </a:rPr>
              <a:t>Update Infrastructure</a:t>
            </a:r>
            <a:r>
              <a:rPr lang="en-US" b="0" i="0" dirty="0">
                <a:effectLst/>
                <a:latin typeface="Söhne"/>
              </a:rPr>
              <a:t>: Ensure schools have the necessary infrastructure, including updated computers, software, and fast internet connectivity, to support tech education.</a:t>
            </a:r>
          </a:p>
          <a:p>
            <a:pPr marL="514350" indent="-514350" algn="l">
              <a:buFont typeface="+mj-lt"/>
              <a:buAutoNum type="arabicPeriod" startAt="9"/>
            </a:pPr>
            <a:r>
              <a:rPr lang="en-US" b="1" i="0" dirty="0">
                <a:effectLst/>
                <a:latin typeface="Söhne"/>
              </a:rPr>
              <a:t>Hands-on Experiences</a:t>
            </a:r>
            <a:r>
              <a:rPr lang="en-US" b="0" i="0" dirty="0">
                <a:effectLst/>
                <a:latin typeface="Söhne"/>
              </a:rPr>
              <a:t>: Incorporate more hands-on experiences like field trips to tech companies, hackathons, and workshops.</a:t>
            </a:r>
          </a:p>
          <a:p>
            <a:pPr marL="514350" indent="-514350" algn="l">
              <a:buFont typeface="+mj-lt"/>
              <a:buAutoNum type="arabicPeriod" startAt="9"/>
            </a:pPr>
            <a:r>
              <a:rPr lang="en-US" b="1" i="0" dirty="0">
                <a:effectLst/>
                <a:latin typeface="Söhne"/>
              </a:rPr>
              <a:t>Online Resources</a:t>
            </a:r>
            <a:r>
              <a:rPr lang="en-US" b="0" i="0" dirty="0">
                <a:effectLst/>
                <a:latin typeface="Söhne"/>
              </a:rPr>
              <a:t>: Provide students with access to online resources and platforms where they can learn at their own pace, practice coding, and take on challenges.</a:t>
            </a:r>
          </a:p>
          <a:p>
            <a:pPr marL="514350" indent="-514350" algn="l">
              <a:buFont typeface="+mj-lt"/>
              <a:buAutoNum type="arabicPeriod" startAt="9"/>
            </a:pPr>
            <a:r>
              <a:rPr lang="en-US" b="1" i="0" dirty="0">
                <a:effectLst/>
                <a:latin typeface="Söhne"/>
              </a:rPr>
              <a:t>Continuous Evaluation</a:t>
            </a:r>
            <a:r>
              <a:rPr lang="en-US" b="0" i="0" dirty="0">
                <a:effectLst/>
                <a:latin typeface="Söhne"/>
              </a:rPr>
              <a:t>: Regularly assess and update the tech curriculum to ensure it aligns with industry needs and advancements.</a:t>
            </a:r>
          </a:p>
          <a:p>
            <a:pPr marL="514350" indent="-514350">
              <a:buFont typeface="+mj-lt"/>
              <a:buAutoNum type="arabicPeriod" startAt="9"/>
            </a:pPr>
            <a:endParaRPr lang="en-US" dirty="0"/>
          </a:p>
        </p:txBody>
      </p:sp>
      <p:sp>
        <p:nvSpPr>
          <p:cNvPr id="4" name="Slide Number Placeholder 3">
            <a:extLst>
              <a:ext uri="{FF2B5EF4-FFF2-40B4-BE49-F238E27FC236}">
                <a16:creationId xmlns:a16="http://schemas.microsoft.com/office/drawing/2014/main" id="{A1E187FC-2FD6-82EE-6542-D00DC481E593}"/>
              </a:ext>
            </a:extLst>
          </p:cNvPr>
          <p:cNvSpPr>
            <a:spLocks noGrp="1"/>
          </p:cNvSpPr>
          <p:nvPr>
            <p:ph type="sldNum" sz="quarter" idx="12"/>
          </p:nvPr>
        </p:nvSpPr>
        <p:spPr/>
        <p:txBody>
          <a:bodyPr/>
          <a:lstStyle/>
          <a:p>
            <a:fld id="{E4E17628-BB69-494D-BA8C-C14032583637}" type="slidenum">
              <a:rPr lang="en-US" smtClean="0"/>
              <a:t>29</a:t>
            </a:fld>
            <a:endParaRPr lang="en-US"/>
          </a:p>
        </p:txBody>
      </p:sp>
    </p:spTree>
    <p:extLst>
      <p:ext uri="{BB962C8B-B14F-4D97-AF65-F5344CB8AC3E}">
        <p14:creationId xmlns:p14="http://schemas.microsoft.com/office/powerpoint/2010/main" val="3420258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68BDA-A253-A8A3-0FBB-6E1327289F38}"/>
              </a:ext>
            </a:extLst>
          </p:cNvPr>
          <p:cNvSpPr>
            <a:spLocks noGrp="1"/>
          </p:cNvSpPr>
          <p:nvPr>
            <p:ph type="title"/>
          </p:nvPr>
        </p:nvSpPr>
        <p:spPr/>
        <p:txBody>
          <a:bodyPr/>
          <a:lstStyle/>
          <a:p>
            <a:r>
              <a:rPr lang="en-US" dirty="0"/>
              <a:t>Audience Questions</a:t>
            </a:r>
          </a:p>
        </p:txBody>
      </p:sp>
      <p:sp>
        <p:nvSpPr>
          <p:cNvPr id="3" name="Content Placeholder 2">
            <a:extLst>
              <a:ext uri="{FF2B5EF4-FFF2-40B4-BE49-F238E27FC236}">
                <a16:creationId xmlns:a16="http://schemas.microsoft.com/office/drawing/2014/main" id="{CA0CC18B-2CB8-12D3-7E5F-56A3A0B20347}"/>
              </a:ext>
            </a:extLst>
          </p:cNvPr>
          <p:cNvSpPr>
            <a:spLocks noGrp="1"/>
          </p:cNvSpPr>
          <p:nvPr>
            <p:ph idx="1"/>
          </p:nvPr>
        </p:nvSpPr>
        <p:spPr/>
        <p:txBody>
          <a:bodyPr/>
          <a:lstStyle/>
          <a:p>
            <a:r>
              <a:rPr lang="en-US" dirty="0"/>
              <a:t>How many people have used generative AI (ChatGPT)?</a:t>
            </a:r>
          </a:p>
          <a:p>
            <a:r>
              <a:rPr lang="en-US" dirty="0"/>
              <a:t>How many people have found it useful?</a:t>
            </a:r>
          </a:p>
          <a:p>
            <a:r>
              <a:rPr lang="en-US" dirty="0"/>
              <a:t>How many people use it every day?</a:t>
            </a:r>
          </a:p>
          <a:p>
            <a:r>
              <a:rPr lang="en-US" dirty="0"/>
              <a:t>How many people use the “Pro” version ($20/month)?</a:t>
            </a:r>
          </a:p>
          <a:p>
            <a:r>
              <a:rPr lang="en-US" dirty="0"/>
              <a:t>Would you pay per month to keep it?</a:t>
            </a:r>
          </a:p>
        </p:txBody>
      </p:sp>
      <p:sp>
        <p:nvSpPr>
          <p:cNvPr id="4" name="Slide Number Placeholder 3">
            <a:extLst>
              <a:ext uri="{FF2B5EF4-FFF2-40B4-BE49-F238E27FC236}">
                <a16:creationId xmlns:a16="http://schemas.microsoft.com/office/drawing/2014/main" id="{468E11CE-A18F-607F-8279-926598FE7F79}"/>
              </a:ext>
            </a:extLst>
          </p:cNvPr>
          <p:cNvSpPr>
            <a:spLocks noGrp="1"/>
          </p:cNvSpPr>
          <p:nvPr>
            <p:ph type="sldNum" sz="quarter" idx="12"/>
          </p:nvPr>
        </p:nvSpPr>
        <p:spPr/>
        <p:txBody>
          <a:bodyPr/>
          <a:lstStyle/>
          <a:p>
            <a:fld id="{E4E17628-BB69-494D-BA8C-C14032583637}" type="slidenum">
              <a:rPr lang="en-US" smtClean="0"/>
              <a:t>3</a:t>
            </a:fld>
            <a:endParaRPr lang="en-US"/>
          </a:p>
        </p:txBody>
      </p:sp>
    </p:spTree>
    <p:extLst>
      <p:ext uri="{BB962C8B-B14F-4D97-AF65-F5344CB8AC3E}">
        <p14:creationId xmlns:p14="http://schemas.microsoft.com/office/powerpoint/2010/main" val="29212442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E820-D140-C3E8-B623-32D1E3C66398}"/>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A8AE0BF8-B4A9-8D97-574D-AD323AD18E7B}"/>
              </a:ext>
            </a:extLst>
          </p:cNvPr>
          <p:cNvSpPr>
            <a:spLocks noGrp="1"/>
          </p:cNvSpPr>
          <p:nvPr>
            <p:ph idx="1"/>
          </p:nvPr>
        </p:nvSpPr>
        <p:spPr/>
        <p:txBody>
          <a:bodyPr/>
          <a:lstStyle/>
          <a:p>
            <a:pPr marL="0" indent="0">
              <a:buNone/>
            </a:pPr>
            <a:r>
              <a:rPr lang="en-US" b="0" i="0" dirty="0">
                <a:effectLst/>
                <a:latin typeface="Söhne"/>
              </a:rPr>
              <a:t>By implementing these changes and continually evaluating the curriculum's effectiveness, Minnesota can foster a tech-savvy generation ready to take on roles in the ever-evolving tech industry.</a:t>
            </a:r>
            <a:endParaRPr lang="en-US" dirty="0"/>
          </a:p>
        </p:txBody>
      </p:sp>
      <p:sp>
        <p:nvSpPr>
          <p:cNvPr id="4" name="Slide Number Placeholder 3">
            <a:extLst>
              <a:ext uri="{FF2B5EF4-FFF2-40B4-BE49-F238E27FC236}">
                <a16:creationId xmlns:a16="http://schemas.microsoft.com/office/drawing/2014/main" id="{E47F7A82-8C90-4618-FF61-929A4024E0D9}"/>
              </a:ext>
            </a:extLst>
          </p:cNvPr>
          <p:cNvSpPr>
            <a:spLocks noGrp="1"/>
          </p:cNvSpPr>
          <p:nvPr>
            <p:ph type="sldNum" sz="quarter" idx="12"/>
          </p:nvPr>
        </p:nvSpPr>
        <p:spPr/>
        <p:txBody>
          <a:bodyPr/>
          <a:lstStyle/>
          <a:p>
            <a:fld id="{E4E17628-BB69-494D-BA8C-C14032583637}" type="slidenum">
              <a:rPr lang="en-US" smtClean="0"/>
              <a:t>30</a:t>
            </a:fld>
            <a:endParaRPr lang="en-US"/>
          </a:p>
        </p:txBody>
      </p:sp>
    </p:spTree>
    <p:extLst>
      <p:ext uri="{BB962C8B-B14F-4D97-AF65-F5344CB8AC3E}">
        <p14:creationId xmlns:p14="http://schemas.microsoft.com/office/powerpoint/2010/main" val="5752724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A5FCB-80AD-00EF-8B68-F80A5CDAB747}"/>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2D262779-D717-FD3D-87D1-307CDF6E201B}"/>
              </a:ext>
            </a:extLst>
          </p:cNvPr>
          <p:cNvSpPr>
            <a:spLocks noGrp="1"/>
          </p:cNvSpPr>
          <p:nvPr>
            <p:ph idx="1"/>
          </p:nvPr>
        </p:nvSpPr>
        <p:spPr/>
        <p:txBody>
          <a:bodyPr/>
          <a:lstStyle/>
          <a:p>
            <a:r>
              <a:rPr lang="en-US" dirty="0"/>
              <a:t>Code Savvy: </a:t>
            </a:r>
            <a:r>
              <a:rPr lang="en-US" dirty="0">
                <a:hlinkClick r:id="rId2"/>
              </a:rPr>
              <a:t>https://www.codesavvy.org</a:t>
            </a:r>
            <a:endParaRPr lang="en-US" dirty="0"/>
          </a:p>
          <a:p>
            <a:r>
              <a:rPr lang="en-US" dirty="0"/>
              <a:t>Generative AI for Teachers: </a:t>
            </a:r>
            <a:r>
              <a:rPr lang="en-US" dirty="0">
                <a:hlinkClick r:id="rId3"/>
              </a:rPr>
              <a:t>https://www.coderdojotc.org/chatgpt-for-teachers/</a:t>
            </a:r>
            <a:endParaRPr lang="en-US" dirty="0"/>
          </a:p>
        </p:txBody>
      </p:sp>
      <p:sp>
        <p:nvSpPr>
          <p:cNvPr id="4" name="Slide Number Placeholder 3">
            <a:extLst>
              <a:ext uri="{FF2B5EF4-FFF2-40B4-BE49-F238E27FC236}">
                <a16:creationId xmlns:a16="http://schemas.microsoft.com/office/drawing/2014/main" id="{3DACD17D-460B-A237-7BCA-F36E08AD4EBE}"/>
              </a:ext>
            </a:extLst>
          </p:cNvPr>
          <p:cNvSpPr>
            <a:spLocks noGrp="1"/>
          </p:cNvSpPr>
          <p:nvPr>
            <p:ph type="sldNum" sz="quarter" idx="12"/>
          </p:nvPr>
        </p:nvSpPr>
        <p:spPr/>
        <p:txBody>
          <a:bodyPr/>
          <a:lstStyle/>
          <a:p>
            <a:fld id="{E4E17628-BB69-494D-BA8C-C14032583637}" type="slidenum">
              <a:rPr lang="en-US" smtClean="0"/>
              <a:t>31</a:t>
            </a:fld>
            <a:endParaRPr lang="en-US"/>
          </a:p>
        </p:txBody>
      </p:sp>
    </p:spTree>
    <p:extLst>
      <p:ext uri="{BB962C8B-B14F-4D97-AF65-F5344CB8AC3E}">
        <p14:creationId xmlns:p14="http://schemas.microsoft.com/office/powerpoint/2010/main" val="16348478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A29E6E2-3919-0543-39AF-FB6E0EEA7330}"/>
              </a:ext>
            </a:extLst>
          </p:cNvPr>
          <p:cNvSpPr>
            <a:spLocks noGrp="1"/>
          </p:cNvSpPr>
          <p:nvPr>
            <p:ph type="title"/>
          </p:nvPr>
        </p:nvSpPr>
        <p:spPr/>
        <p:txBody>
          <a:bodyPr/>
          <a:lstStyle/>
          <a:p>
            <a:r>
              <a:rPr lang="en-US" dirty="0"/>
              <a:t>Questions</a:t>
            </a:r>
          </a:p>
        </p:txBody>
      </p:sp>
      <p:sp>
        <p:nvSpPr>
          <p:cNvPr id="7" name="Content Placeholder 6">
            <a:extLst>
              <a:ext uri="{FF2B5EF4-FFF2-40B4-BE49-F238E27FC236}">
                <a16:creationId xmlns:a16="http://schemas.microsoft.com/office/drawing/2014/main" id="{7A2925EE-EAE7-E84B-48B6-A33708A72761}"/>
              </a:ext>
            </a:extLst>
          </p:cNvPr>
          <p:cNvSpPr>
            <a:spLocks noGrp="1"/>
          </p:cNvSpPr>
          <p:nvPr>
            <p:ph idx="1"/>
          </p:nvPr>
        </p:nvSpPr>
        <p:spPr>
          <a:xfrm>
            <a:off x="838200" y="1961321"/>
            <a:ext cx="10985500" cy="3749293"/>
          </a:xfrm>
        </p:spPr>
        <p:txBody>
          <a:bodyPr>
            <a:normAutofit lnSpcReduction="10000"/>
          </a:bodyPr>
          <a:lstStyle/>
          <a:p>
            <a:pPr marL="0" indent="0">
              <a:buNone/>
            </a:pPr>
            <a:r>
              <a:rPr lang="en-US" sz="4800" b="1" dirty="0">
                <a:solidFill>
                  <a:srgbClr val="4472C4"/>
                </a:solidFill>
              </a:rPr>
              <a:t>Thank You!</a:t>
            </a:r>
            <a:br>
              <a:rPr lang="en-US" dirty="0"/>
            </a:br>
            <a:endParaRPr lang="en-US" dirty="0"/>
          </a:p>
          <a:p>
            <a:pPr marL="0" indent="0">
              <a:buNone/>
            </a:pPr>
            <a:r>
              <a:rPr lang="en-US" dirty="0"/>
              <a:t>LinkedIn: </a:t>
            </a:r>
            <a:r>
              <a:rPr lang="en-US" dirty="0">
                <a:hlinkClick r:id="rId2"/>
              </a:rPr>
              <a:t>https://www.linkedin.com/in/danmccreary</a:t>
            </a:r>
            <a:endParaRPr lang="en-US" dirty="0"/>
          </a:p>
          <a:p>
            <a:pPr marL="0" indent="0">
              <a:buNone/>
            </a:pPr>
            <a:br>
              <a:rPr lang="en-US" sz="2800" dirty="0"/>
            </a:br>
            <a:r>
              <a:rPr lang="en-US" sz="2800" dirty="0"/>
              <a:t>Blog: </a:t>
            </a:r>
            <a:r>
              <a:rPr lang="en-US" sz="2800" dirty="0">
                <a:hlinkClick r:id="rId3"/>
              </a:rPr>
              <a:t>http://medium.com/@dmccreary</a:t>
            </a:r>
            <a:endParaRPr lang="en-US" sz="2800" dirty="0"/>
          </a:p>
          <a:p>
            <a:pPr marL="0" indent="0">
              <a:buNone/>
            </a:pPr>
            <a:endParaRPr lang="en-US" dirty="0"/>
          </a:p>
          <a:p>
            <a:pPr marL="0" indent="0">
              <a:buNone/>
            </a:pPr>
            <a:r>
              <a:rPr lang="en-US" sz="2800" dirty="0"/>
              <a:t>Slides: </a:t>
            </a:r>
            <a:r>
              <a:rPr lang="en-US" sz="2800" dirty="0">
                <a:hlinkClick r:id="rId4"/>
              </a:rPr>
              <a:t>https://github.com/CoderDojoTC/ai-racing-league/blob/master/slides/AI-Assisted-Learning.pptx</a:t>
            </a:r>
            <a:endParaRPr lang="en-US" sz="2800" dirty="0"/>
          </a:p>
          <a:p>
            <a:pPr marL="0" indent="0">
              <a:buNone/>
            </a:pPr>
            <a:endParaRPr lang="en-US" sz="2800"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67789030-981A-D9B2-7431-4EA7F09BF91E}"/>
              </a:ext>
            </a:extLst>
          </p:cNvPr>
          <p:cNvSpPr>
            <a:spLocks noGrp="1"/>
          </p:cNvSpPr>
          <p:nvPr>
            <p:ph type="sldNum" sz="quarter" idx="12"/>
          </p:nvPr>
        </p:nvSpPr>
        <p:spPr/>
        <p:txBody>
          <a:bodyPr/>
          <a:lstStyle/>
          <a:p>
            <a:fld id="{E4E17628-BB69-494D-BA8C-C14032583637}" type="slidenum">
              <a:rPr lang="en-US" smtClean="0"/>
              <a:t>32</a:t>
            </a:fld>
            <a:endParaRPr lang="en-US"/>
          </a:p>
        </p:txBody>
      </p:sp>
    </p:spTree>
    <p:extLst>
      <p:ext uri="{BB962C8B-B14F-4D97-AF65-F5344CB8AC3E}">
        <p14:creationId xmlns:p14="http://schemas.microsoft.com/office/powerpoint/2010/main" val="11851899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C93DA-CE2E-889D-EBE4-0A5BA58E7B58}"/>
              </a:ext>
            </a:extLst>
          </p:cNvPr>
          <p:cNvSpPr>
            <a:spLocks noGrp="1"/>
          </p:cNvSpPr>
          <p:nvPr>
            <p:ph type="title"/>
          </p:nvPr>
        </p:nvSpPr>
        <p:spPr>
          <a:xfrm>
            <a:off x="487811" y="165416"/>
            <a:ext cx="10515600" cy="950051"/>
          </a:xfrm>
        </p:spPr>
        <p:txBody>
          <a:bodyPr/>
          <a:lstStyle/>
          <a:p>
            <a:r>
              <a:rPr lang="en-US" dirty="0"/>
              <a:t>Background for Dan McCreary</a:t>
            </a:r>
          </a:p>
        </p:txBody>
      </p:sp>
      <p:sp>
        <p:nvSpPr>
          <p:cNvPr id="3" name="Content Placeholder 2">
            <a:extLst>
              <a:ext uri="{FF2B5EF4-FFF2-40B4-BE49-F238E27FC236}">
                <a16:creationId xmlns:a16="http://schemas.microsoft.com/office/drawing/2014/main" id="{7FE8F147-B187-53E8-0D0E-C14F1C1B67BF}"/>
              </a:ext>
            </a:extLst>
          </p:cNvPr>
          <p:cNvSpPr>
            <a:spLocks noGrp="1"/>
          </p:cNvSpPr>
          <p:nvPr>
            <p:ph idx="1"/>
          </p:nvPr>
        </p:nvSpPr>
        <p:spPr>
          <a:xfrm>
            <a:off x="2936307" y="1287860"/>
            <a:ext cx="8545360" cy="4341214"/>
          </a:xfrm>
        </p:spPr>
        <p:txBody>
          <a:bodyPr>
            <a:normAutofit fontScale="92500" lnSpcReduction="10000"/>
          </a:bodyPr>
          <a:lstStyle/>
          <a:p>
            <a:r>
              <a:rPr lang="en-US" sz="2000" dirty="0"/>
              <a:t>Solution architect with over 35 years working with data</a:t>
            </a:r>
          </a:p>
          <a:p>
            <a:r>
              <a:rPr lang="en-US" sz="2000" dirty="0"/>
              <a:t>Worked for Bell Labs and Steve Jobs at NeXT</a:t>
            </a:r>
          </a:p>
          <a:p>
            <a:r>
              <a:rPr lang="en-US" sz="2000" dirty="0"/>
              <a:t>Author of a book on database selection “Making Sense of NoSQL”</a:t>
            </a:r>
          </a:p>
          <a:p>
            <a:r>
              <a:rPr lang="en-US" sz="2000" dirty="0"/>
              <a:t>Former Senior Distinguished Engineer working for Optum (UHG)</a:t>
            </a:r>
          </a:p>
          <a:p>
            <a:r>
              <a:rPr lang="en-US" sz="2000" dirty="0"/>
              <a:t>Built the worlds largest healthcare knowledge graph at Optum</a:t>
            </a:r>
          </a:p>
          <a:p>
            <a:r>
              <a:rPr lang="en-US" sz="2000" dirty="0"/>
              <a:t>Lead the “Generative AI Center of Excellence” at Optum</a:t>
            </a:r>
          </a:p>
          <a:p>
            <a:r>
              <a:rPr lang="en-US" sz="2000" dirty="0"/>
              <a:t>Worked with over 250 healthcare uses cases – 50 which were funded and over 10 in production</a:t>
            </a:r>
          </a:p>
          <a:p>
            <a:r>
              <a:rPr lang="en-US" sz="2000" dirty="0"/>
              <a:t>Blogger: </a:t>
            </a:r>
            <a:r>
              <a:rPr lang="en-US" sz="2000" dirty="0">
                <a:hlinkClick r:id="rId2"/>
              </a:rPr>
              <a:t>http://medium.com/@dmccreary</a:t>
            </a:r>
            <a:endParaRPr lang="en-US" sz="2000" dirty="0"/>
          </a:p>
          <a:p>
            <a:r>
              <a:rPr lang="en-US" sz="2000" dirty="0"/>
              <a:t>Big fan of AI, robotics, MicroPython, and STEM education</a:t>
            </a:r>
          </a:p>
          <a:p>
            <a:r>
              <a:rPr lang="en-US" sz="2000" dirty="0"/>
              <a:t>Volunteer with Code Savvy since 2014</a:t>
            </a:r>
          </a:p>
          <a:p>
            <a:r>
              <a:rPr lang="en-US" sz="2000" dirty="0"/>
              <a:t>Advocate for neurodiversity</a:t>
            </a:r>
          </a:p>
        </p:txBody>
      </p:sp>
      <p:pic>
        <p:nvPicPr>
          <p:cNvPr id="2050" name="Picture 2">
            <a:extLst>
              <a:ext uri="{FF2B5EF4-FFF2-40B4-BE49-F238E27FC236}">
                <a16:creationId xmlns:a16="http://schemas.microsoft.com/office/drawing/2014/main" id="{BBEBD7D2-81F5-7876-1AAE-DF84E730C5A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99662" y="1438263"/>
            <a:ext cx="1673981" cy="31957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200A3E87-FAF6-2B04-95DE-735518E72EE2}"/>
              </a:ext>
            </a:extLst>
          </p:cNvPr>
          <p:cNvPicPr>
            <a:picLocks noChangeAspect="1"/>
          </p:cNvPicPr>
          <p:nvPr/>
        </p:nvPicPr>
        <p:blipFill>
          <a:blip r:embed="rId4"/>
          <a:stretch>
            <a:fillRect/>
          </a:stretch>
        </p:blipFill>
        <p:spPr>
          <a:xfrm>
            <a:off x="850033" y="1984004"/>
            <a:ext cx="927100" cy="1104900"/>
          </a:xfrm>
          <a:prstGeom prst="rect">
            <a:avLst/>
          </a:prstGeom>
        </p:spPr>
      </p:pic>
      <p:pic>
        <p:nvPicPr>
          <p:cNvPr id="5" name="Picture 4">
            <a:extLst>
              <a:ext uri="{FF2B5EF4-FFF2-40B4-BE49-F238E27FC236}">
                <a16:creationId xmlns:a16="http://schemas.microsoft.com/office/drawing/2014/main" id="{8CAECF32-D1EC-132B-883B-71674C1E74CC}"/>
              </a:ext>
            </a:extLst>
          </p:cNvPr>
          <p:cNvPicPr>
            <a:picLocks noChangeAspect="1"/>
          </p:cNvPicPr>
          <p:nvPr/>
        </p:nvPicPr>
        <p:blipFill>
          <a:blip r:embed="rId5"/>
          <a:stretch>
            <a:fillRect/>
          </a:stretch>
        </p:blipFill>
        <p:spPr>
          <a:xfrm>
            <a:off x="3101298" y="5815260"/>
            <a:ext cx="1661068" cy="496608"/>
          </a:xfrm>
          <a:prstGeom prst="rect">
            <a:avLst/>
          </a:prstGeom>
        </p:spPr>
      </p:pic>
      <p:pic>
        <p:nvPicPr>
          <p:cNvPr id="6" name="Picture 5">
            <a:extLst>
              <a:ext uri="{FF2B5EF4-FFF2-40B4-BE49-F238E27FC236}">
                <a16:creationId xmlns:a16="http://schemas.microsoft.com/office/drawing/2014/main" id="{0EDAE65C-0E9C-8234-B93D-7223FE063989}"/>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462994" y="5570140"/>
            <a:ext cx="934024" cy="851715"/>
          </a:xfrm>
          <a:prstGeom prst="rect">
            <a:avLst/>
          </a:prstGeom>
        </p:spPr>
      </p:pic>
      <p:sp>
        <p:nvSpPr>
          <p:cNvPr id="7" name="Slide Number Placeholder 6">
            <a:extLst>
              <a:ext uri="{FF2B5EF4-FFF2-40B4-BE49-F238E27FC236}">
                <a16:creationId xmlns:a16="http://schemas.microsoft.com/office/drawing/2014/main" id="{6CFAF930-BB07-F5F9-903C-ABEAD09C40F7}"/>
              </a:ext>
            </a:extLst>
          </p:cNvPr>
          <p:cNvSpPr>
            <a:spLocks noGrp="1"/>
          </p:cNvSpPr>
          <p:nvPr>
            <p:ph type="sldNum" sz="quarter" idx="12"/>
          </p:nvPr>
        </p:nvSpPr>
        <p:spPr/>
        <p:txBody>
          <a:bodyPr/>
          <a:lstStyle/>
          <a:p>
            <a:fld id="{5FD72B90-626E-4548-9F74-AFBC6F6DD5DE}" type="slidenum">
              <a:rPr lang="en-US" smtClean="0"/>
              <a:t>4</a:t>
            </a:fld>
            <a:endParaRPr lang="en-US" dirty="0"/>
          </a:p>
        </p:txBody>
      </p:sp>
      <p:pic>
        <p:nvPicPr>
          <p:cNvPr id="8" name="Picture 7">
            <a:extLst>
              <a:ext uri="{FF2B5EF4-FFF2-40B4-BE49-F238E27FC236}">
                <a16:creationId xmlns:a16="http://schemas.microsoft.com/office/drawing/2014/main" id="{B00EC5A5-F76A-4BE8-7448-BE0AC7C0CDC4}"/>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771204" y="3429000"/>
            <a:ext cx="1180985" cy="1469571"/>
          </a:xfrm>
          <a:prstGeom prst="rect">
            <a:avLst/>
          </a:prstGeom>
        </p:spPr>
      </p:pic>
      <p:pic>
        <p:nvPicPr>
          <p:cNvPr id="2054" name="Picture 6">
            <a:extLst>
              <a:ext uri="{FF2B5EF4-FFF2-40B4-BE49-F238E27FC236}">
                <a16:creationId xmlns:a16="http://schemas.microsoft.com/office/drawing/2014/main" id="{2EC57808-9366-8246-C359-27D0B9F276D2}"/>
              </a:ext>
            </a:extLst>
          </p:cNvPr>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5152016" y="5527085"/>
            <a:ext cx="921328" cy="93782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72BE660D-D190-FD30-C7B3-280748C229D9}"/>
              </a:ext>
            </a:extLst>
          </p:cNvPr>
          <p:cNvPicPr>
            <a:picLocks noChangeAspect="1"/>
          </p:cNvPicPr>
          <p:nvPr/>
        </p:nvPicPr>
        <p:blipFill>
          <a:blip r:embed="rId9"/>
          <a:stretch>
            <a:fillRect/>
          </a:stretch>
        </p:blipFill>
        <p:spPr>
          <a:xfrm>
            <a:off x="733074" y="5747362"/>
            <a:ext cx="1066800" cy="584200"/>
          </a:xfrm>
          <a:prstGeom prst="rect">
            <a:avLst/>
          </a:prstGeom>
        </p:spPr>
      </p:pic>
      <p:pic>
        <p:nvPicPr>
          <p:cNvPr id="11" name="Picture 10">
            <a:extLst>
              <a:ext uri="{FF2B5EF4-FFF2-40B4-BE49-F238E27FC236}">
                <a16:creationId xmlns:a16="http://schemas.microsoft.com/office/drawing/2014/main" id="{DED348DA-477D-E302-09EB-A549FC54515C}"/>
              </a:ext>
            </a:extLst>
          </p:cNvPr>
          <p:cNvPicPr>
            <a:picLocks noChangeAspect="1"/>
          </p:cNvPicPr>
          <p:nvPr/>
        </p:nvPicPr>
        <p:blipFill>
          <a:blip r:embed="rId10"/>
          <a:stretch>
            <a:fillRect/>
          </a:stretch>
        </p:blipFill>
        <p:spPr>
          <a:xfrm>
            <a:off x="1900673" y="5614012"/>
            <a:ext cx="800100" cy="850900"/>
          </a:xfrm>
          <a:prstGeom prst="rect">
            <a:avLst/>
          </a:prstGeom>
        </p:spPr>
      </p:pic>
    </p:spTree>
    <p:extLst>
      <p:ext uri="{BB962C8B-B14F-4D97-AF65-F5344CB8AC3E}">
        <p14:creationId xmlns:p14="http://schemas.microsoft.com/office/powerpoint/2010/main" val="2574516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DA039-ED5B-9685-2AFC-9D2B349760A7}"/>
              </a:ext>
            </a:extLst>
          </p:cNvPr>
          <p:cNvSpPr>
            <a:spLocks noGrp="1"/>
          </p:cNvSpPr>
          <p:nvPr>
            <p:ph type="title"/>
          </p:nvPr>
        </p:nvSpPr>
        <p:spPr/>
        <p:txBody>
          <a:bodyPr/>
          <a:lstStyle/>
          <a:p>
            <a:r>
              <a:rPr lang="en-US" dirty="0"/>
              <a:t>AI Racing League</a:t>
            </a:r>
          </a:p>
        </p:txBody>
      </p:sp>
      <p:sp>
        <p:nvSpPr>
          <p:cNvPr id="4" name="Slide Number Placeholder 3">
            <a:extLst>
              <a:ext uri="{FF2B5EF4-FFF2-40B4-BE49-F238E27FC236}">
                <a16:creationId xmlns:a16="http://schemas.microsoft.com/office/drawing/2014/main" id="{3F017ADA-8F0D-D680-E772-907BDD575BAB}"/>
              </a:ext>
            </a:extLst>
          </p:cNvPr>
          <p:cNvSpPr>
            <a:spLocks noGrp="1"/>
          </p:cNvSpPr>
          <p:nvPr>
            <p:ph type="sldNum" sz="quarter" idx="12"/>
          </p:nvPr>
        </p:nvSpPr>
        <p:spPr/>
        <p:txBody>
          <a:bodyPr/>
          <a:lstStyle/>
          <a:p>
            <a:fld id="{E4E17628-BB69-494D-BA8C-C14032583637}" type="slidenum">
              <a:rPr lang="en-US" smtClean="0"/>
              <a:t>5</a:t>
            </a:fld>
            <a:endParaRPr lang="en-US"/>
          </a:p>
        </p:txBody>
      </p:sp>
      <p:pic>
        <p:nvPicPr>
          <p:cNvPr id="6" name="Picture 5">
            <a:extLst>
              <a:ext uri="{FF2B5EF4-FFF2-40B4-BE49-F238E27FC236}">
                <a16:creationId xmlns:a16="http://schemas.microsoft.com/office/drawing/2014/main" id="{A8056E6E-C217-6C14-2128-074DE5305414}"/>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470678" y="1430401"/>
            <a:ext cx="9250644" cy="4506123"/>
          </a:xfrm>
          <a:prstGeom prst="rect">
            <a:avLst/>
          </a:prstGeom>
        </p:spPr>
      </p:pic>
      <p:sp>
        <p:nvSpPr>
          <p:cNvPr id="7" name="TextBox 6">
            <a:extLst>
              <a:ext uri="{FF2B5EF4-FFF2-40B4-BE49-F238E27FC236}">
                <a16:creationId xmlns:a16="http://schemas.microsoft.com/office/drawing/2014/main" id="{43978798-ECEA-EDE1-FF79-389B168F2C43}"/>
              </a:ext>
            </a:extLst>
          </p:cNvPr>
          <p:cNvSpPr txBox="1"/>
          <p:nvPr/>
        </p:nvSpPr>
        <p:spPr>
          <a:xfrm>
            <a:off x="5115919" y="6170317"/>
            <a:ext cx="4617803" cy="369332"/>
          </a:xfrm>
          <a:prstGeom prst="rect">
            <a:avLst/>
          </a:prstGeom>
          <a:noFill/>
        </p:spPr>
        <p:txBody>
          <a:bodyPr wrap="none" rtlCol="0">
            <a:spAutoFit/>
          </a:bodyPr>
          <a:lstStyle/>
          <a:p>
            <a:r>
              <a:rPr lang="en-US" dirty="0"/>
              <a:t>https://</a:t>
            </a:r>
            <a:r>
              <a:rPr lang="en-US" dirty="0" err="1"/>
              <a:t>www.coderdojotc.org</a:t>
            </a:r>
            <a:r>
              <a:rPr lang="en-US" dirty="0"/>
              <a:t>/ai-racing-league/</a:t>
            </a:r>
          </a:p>
        </p:txBody>
      </p:sp>
    </p:spTree>
    <p:extLst>
      <p:ext uri="{BB962C8B-B14F-4D97-AF65-F5344CB8AC3E}">
        <p14:creationId xmlns:p14="http://schemas.microsoft.com/office/powerpoint/2010/main" val="3951200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76172-E241-46D5-38E8-9E4135C5B25A}"/>
              </a:ext>
            </a:extLst>
          </p:cNvPr>
          <p:cNvSpPr>
            <a:spLocks noGrp="1"/>
          </p:cNvSpPr>
          <p:nvPr>
            <p:ph type="title"/>
          </p:nvPr>
        </p:nvSpPr>
        <p:spPr/>
        <p:txBody>
          <a:bodyPr>
            <a:normAutofit/>
          </a:bodyPr>
          <a:lstStyle/>
          <a:p>
            <a:r>
              <a:rPr lang="en-US" dirty="0"/>
              <a:t>AI and Python Websites and Projects</a:t>
            </a:r>
          </a:p>
        </p:txBody>
      </p:sp>
      <p:sp>
        <p:nvSpPr>
          <p:cNvPr id="4" name="Slide Number Placeholder 3">
            <a:extLst>
              <a:ext uri="{FF2B5EF4-FFF2-40B4-BE49-F238E27FC236}">
                <a16:creationId xmlns:a16="http://schemas.microsoft.com/office/drawing/2014/main" id="{9197BEDC-458B-DF3E-C0DA-94AFA592BF6F}"/>
              </a:ext>
            </a:extLst>
          </p:cNvPr>
          <p:cNvSpPr>
            <a:spLocks noGrp="1"/>
          </p:cNvSpPr>
          <p:nvPr>
            <p:ph type="sldNum" sz="quarter" idx="12"/>
          </p:nvPr>
        </p:nvSpPr>
        <p:spPr/>
        <p:txBody>
          <a:bodyPr/>
          <a:lstStyle/>
          <a:p>
            <a:fld id="{5FD72B90-626E-4548-9F74-AFBC6F6DD5DE}" type="slidenum">
              <a:rPr lang="en-US" smtClean="0"/>
              <a:t>6</a:t>
            </a:fld>
            <a:endParaRPr lang="en-US"/>
          </a:p>
        </p:txBody>
      </p:sp>
      <p:pic>
        <p:nvPicPr>
          <p:cNvPr id="3074" name="Picture 2" descr="Micropython logo">
            <a:extLst>
              <a:ext uri="{FF2B5EF4-FFF2-40B4-BE49-F238E27FC236}">
                <a16:creationId xmlns:a16="http://schemas.microsoft.com/office/drawing/2014/main" id="{6895C5C3-FC6A-B710-BEC1-265F15BFEAA3}"/>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3691467" y="1761261"/>
            <a:ext cx="3957696" cy="146506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Beginning Python Journey Map">
            <a:extLst>
              <a:ext uri="{FF2B5EF4-FFF2-40B4-BE49-F238E27FC236}">
                <a16:creationId xmlns:a16="http://schemas.microsoft.com/office/drawing/2014/main" id="{5D31C038-85CD-960D-DB09-24D2D0055F6E}"/>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92666" y="1629834"/>
            <a:ext cx="2844800" cy="15964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BCE41B9-DD30-00A7-BD0C-75380B25978E}"/>
              </a:ext>
            </a:extLst>
          </p:cNvPr>
          <p:cNvPicPr>
            <a:picLocks noChangeAspect="1"/>
          </p:cNvPicPr>
          <p:nvPr/>
        </p:nvPicPr>
        <p:blipFill>
          <a:blip r:embed="rId4"/>
          <a:stretch>
            <a:fillRect/>
          </a:stretch>
        </p:blipFill>
        <p:spPr>
          <a:xfrm>
            <a:off x="811495" y="4112850"/>
            <a:ext cx="2070100" cy="1295400"/>
          </a:xfrm>
          <a:prstGeom prst="rect">
            <a:avLst/>
          </a:prstGeom>
        </p:spPr>
      </p:pic>
      <p:sp>
        <p:nvSpPr>
          <p:cNvPr id="6" name="TextBox 5">
            <a:extLst>
              <a:ext uri="{FF2B5EF4-FFF2-40B4-BE49-F238E27FC236}">
                <a16:creationId xmlns:a16="http://schemas.microsoft.com/office/drawing/2014/main" id="{15345A97-1133-7CB6-89C0-21282498E43C}"/>
              </a:ext>
            </a:extLst>
          </p:cNvPr>
          <p:cNvSpPr txBox="1"/>
          <p:nvPr/>
        </p:nvSpPr>
        <p:spPr>
          <a:xfrm>
            <a:off x="3953933" y="3447005"/>
            <a:ext cx="3313792" cy="369332"/>
          </a:xfrm>
          <a:prstGeom prst="rect">
            <a:avLst/>
          </a:prstGeom>
          <a:noFill/>
        </p:spPr>
        <p:txBody>
          <a:bodyPr wrap="none" rtlCol="0">
            <a:spAutoFit/>
          </a:bodyPr>
          <a:lstStyle/>
          <a:p>
            <a:r>
              <a:rPr lang="en-US" b="1" dirty="0"/>
              <a:t>MicroPython (15K views/month)</a:t>
            </a:r>
          </a:p>
        </p:txBody>
      </p:sp>
      <p:sp>
        <p:nvSpPr>
          <p:cNvPr id="7" name="TextBox 6">
            <a:extLst>
              <a:ext uri="{FF2B5EF4-FFF2-40B4-BE49-F238E27FC236}">
                <a16:creationId xmlns:a16="http://schemas.microsoft.com/office/drawing/2014/main" id="{CB8F63B6-AC67-BA00-D8C1-47B7F09A17C5}"/>
              </a:ext>
            </a:extLst>
          </p:cNvPr>
          <p:cNvSpPr txBox="1"/>
          <p:nvPr/>
        </p:nvSpPr>
        <p:spPr>
          <a:xfrm>
            <a:off x="1411362" y="3441503"/>
            <a:ext cx="870366" cy="369332"/>
          </a:xfrm>
          <a:prstGeom prst="rect">
            <a:avLst/>
          </a:prstGeom>
          <a:noFill/>
        </p:spPr>
        <p:txBody>
          <a:bodyPr wrap="none" rtlCol="0">
            <a:spAutoFit/>
          </a:bodyPr>
          <a:lstStyle/>
          <a:p>
            <a:r>
              <a:rPr lang="en-US" b="1" dirty="0"/>
              <a:t>Python</a:t>
            </a:r>
          </a:p>
        </p:txBody>
      </p:sp>
      <p:sp>
        <p:nvSpPr>
          <p:cNvPr id="8" name="TextBox 7">
            <a:extLst>
              <a:ext uri="{FF2B5EF4-FFF2-40B4-BE49-F238E27FC236}">
                <a16:creationId xmlns:a16="http://schemas.microsoft.com/office/drawing/2014/main" id="{5E5F71C1-A84F-C42E-A771-8577C23760C8}"/>
              </a:ext>
            </a:extLst>
          </p:cNvPr>
          <p:cNvSpPr txBox="1"/>
          <p:nvPr/>
        </p:nvSpPr>
        <p:spPr>
          <a:xfrm>
            <a:off x="765333" y="5478688"/>
            <a:ext cx="2068708" cy="369332"/>
          </a:xfrm>
          <a:prstGeom prst="rect">
            <a:avLst/>
          </a:prstGeom>
          <a:noFill/>
        </p:spPr>
        <p:txBody>
          <a:bodyPr wrap="none" rtlCol="0">
            <a:spAutoFit/>
          </a:bodyPr>
          <a:lstStyle/>
          <a:p>
            <a:r>
              <a:rPr lang="en-US" b="1" dirty="0"/>
              <a:t>Python Robot Faces</a:t>
            </a:r>
          </a:p>
        </p:txBody>
      </p:sp>
      <p:pic>
        <p:nvPicPr>
          <p:cNvPr id="3078" name="Picture 6" descr="Dan McCreary – Medium">
            <a:extLst>
              <a:ext uri="{FF2B5EF4-FFF2-40B4-BE49-F238E27FC236}">
                <a16:creationId xmlns:a16="http://schemas.microsoft.com/office/drawing/2014/main" id="{C4837082-1203-7BF6-80ED-A84BF5D18321}"/>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8754536" y="1626468"/>
            <a:ext cx="1596496" cy="159649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DB99EC19-41F9-95FF-20BF-B118496CA5AF}"/>
              </a:ext>
            </a:extLst>
          </p:cNvPr>
          <p:cNvSpPr txBox="1"/>
          <p:nvPr/>
        </p:nvSpPr>
        <p:spPr>
          <a:xfrm>
            <a:off x="8817329" y="3429000"/>
            <a:ext cx="1903470" cy="369332"/>
          </a:xfrm>
          <a:prstGeom prst="rect">
            <a:avLst/>
          </a:prstGeom>
          <a:noFill/>
        </p:spPr>
        <p:txBody>
          <a:bodyPr wrap="none" rtlCol="0">
            <a:spAutoFit/>
          </a:bodyPr>
          <a:lstStyle/>
          <a:p>
            <a:r>
              <a:rPr lang="en-US" b="1" dirty="0"/>
              <a:t>$19 Python Robot</a:t>
            </a:r>
          </a:p>
        </p:txBody>
      </p:sp>
      <p:pic>
        <p:nvPicPr>
          <p:cNvPr id="3080" name="Picture 8">
            <a:extLst>
              <a:ext uri="{FF2B5EF4-FFF2-40B4-BE49-F238E27FC236}">
                <a16:creationId xmlns:a16="http://schemas.microsoft.com/office/drawing/2014/main" id="{DE075F23-0A13-3E9C-1B19-30A294F21C05}"/>
              </a:ext>
            </a:extLst>
          </p:cNvPr>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6567373" y="4102971"/>
            <a:ext cx="1400704" cy="131515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8F8BB525-5BFF-BA1B-3AE7-554E6679A969}"/>
              </a:ext>
            </a:extLst>
          </p:cNvPr>
          <p:cNvPicPr>
            <a:picLocks noChangeAspect="1"/>
          </p:cNvPicPr>
          <p:nvPr/>
        </p:nvPicPr>
        <p:blipFill>
          <a:blip r:embed="rId7"/>
          <a:stretch>
            <a:fillRect/>
          </a:stretch>
        </p:blipFill>
        <p:spPr>
          <a:xfrm>
            <a:off x="3691467" y="4102971"/>
            <a:ext cx="2286000" cy="1460500"/>
          </a:xfrm>
          <a:prstGeom prst="rect">
            <a:avLst/>
          </a:prstGeom>
        </p:spPr>
      </p:pic>
      <p:sp>
        <p:nvSpPr>
          <p:cNvPr id="11" name="TextBox 10">
            <a:extLst>
              <a:ext uri="{FF2B5EF4-FFF2-40B4-BE49-F238E27FC236}">
                <a16:creationId xmlns:a16="http://schemas.microsoft.com/office/drawing/2014/main" id="{5175CCD1-B5F1-79CD-BE02-F9E7720D109B}"/>
              </a:ext>
            </a:extLst>
          </p:cNvPr>
          <p:cNvSpPr txBox="1"/>
          <p:nvPr/>
        </p:nvSpPr>
        <p:spPr>
          <a:xfrm>
            <a:off x="4202884" y="5663354"/>
            <a:ext cx="1263166" cy="646331"/>
          </a:xfrm>
          <a:prstGeom prst="rect">
            <a:avLst/>
          </a:prstGeom>
          <a:noFill/>
        </p:spPr>
        <p:txBody>
          <a:bodyPr wrap="none" rtlCol="0">
            <a:spAutoFit/>
          </a:bodyPr>
          <a:lstStyle/>
          <a:p>
            <a:pPr algn="ctr"/>
            <a:r>
              <a:rPr lang="en-US" b="1" dirty="0"/>
              <a:t>Python</a:t>
            </a:r>
          </a:p>
          <a:p>
            <a:pPr algn="ctr"/>
            <a:r>
              <a:rPr lang="en-US" b="1" dirty="0" err="1"/>
              <a:t>WiFi</a:t>
            </a:r>
            <a:r>
              <a:rPr lang="en-US" b="1" dirty="0"/>
              <a:t> Clocks</a:t>
            </a:r>
          </a:p>
        </p:txBody>
      </p:sp>
      <p:sp>
        <p:nvSpPr>
          <p:cNvPr id="12" name="TextBox 11">
            <a:extLst>
              <a:ext uri="{FF2B5EF4-FFF2-40B4-BE49-F238E27FC236}">
                <a16:creationId xmlns:a16="http://schemas.microsoft.com/office/drawing/2014/main" id="{C4BDE7DB-DC5F-1287-D146-EDBC6D161B54}"/>
              </a:ext>
            </a:extLst>
          </p:cNvPr>
          <p:cNvSpPr txBox="1"/>
          <p:nvPr/>
        </p:nvSpPr>
        <p:spPr>
          <a:xfrm>
            <a:off x="6341350" y="5545861"/>
            <a:ext cx="1626727" cy="646331"/>
          </a:xfrm>
          <a:prstGeom prst="rect">
            <a:avLst/>
          </a:prstGeom>
          <a:noFill/>
        </p:spPr>
        <p:txBody>
          <a:bodyPr wrap="none" rtlCol="0">
            <a:spAutoFit/>
          </a:bodyPr>
          <a:lstStyle/>
          <a:p>
            <a:pPr algn="ctr"/>
            <a:r>
              <a:rPr lang="en-US" b="1" dirty="0"/>
              <a:t>Python</a:t>
            </a:r>
          </a:p>
          <a:p>
            <a:pPr algn="ctr"/>
            <a:r>
              <a:rPr lang="en-US" b="1" dirty="0"/>
              <a:t>Smart Watches</a:t>
            </a:r>
          </a:p>
        </p:txBody>
      </p:sp>
      <p:pic>
        <p:nvPicPr>
          <p:cNvPr id="13" name="Picture 12">
            <a:extLst>
              <a:ext uri="{FF2B5EF4-FFF2-40B4-BE49-F238E27FC236}">
                <a16:creationId xmlns:a16="http://schemas.microsoft.com/office/drawing/2014/main" id="{E3DE8B36-9D6A-5957-2352-B5066E9F9573}"/>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8557983" y="4102971"/>
            <a:ext cx="2386352" cy="1408655"/>
          </a:xfrm>
          <a:prstGeom prst="rect">
            <a:avLst/>
          </a:prstGeom>
        </p:spPr>
      </p:pic>
      <p:sp>
        <p:nvSpPr>
          <p:cNvPr id="14" name="TextBox 13">
            <a:extLst>
              <a:ext uri="{FF2B5EF4-FFF2-40B4-BE49-F238E27FC236}">
                <a16:creationId xmlns:a16="http://schemas.microsoft.com/office/drawing/2014/main" id="{5CB98F3F-6F00-04EB-2E2F-638686AB0E16}"/>
              </a:ext>
            </a:extLst>
          </p:cNvPr>
          <p:cNvSpPr txBox="1"/>
          <p:nvPr/>
        </p:nvSpPr>
        <p:spPr>
          <a:xfrm>
            <a:off x="8637055" y="5617188"/>
            <a:ext cx="2264018" cy="369332"/>
          </a:xfrm>
          <a:prstGeom prst="rect">
            <a:avLst/>
          </a:prstGeom>
          <a:noFill/>
        </p:spPr>
        <p:txBody>
          <a:bodyPr wrap="none" rtlCol="0">
            <a:spAutoFit/>
          </a:bodyPr>
          <a:lstStyle/>
          <a:p>
            <a:r>
              <a:rPr lang="en-US" b="1" dirty="0"/>
              <a:t>Python LED Costumes</a:t>
            </a:r>
          </a:p>
        </p:txBody>
      </p:sp>
    </p:spTree>
    <p:extLst>
      <p:ext uri="{BB962C8B-B14F-4D97-AF65-F5344CB8AC3E}">
        <p14:creationId xmlns:p14="http://schemas.microsoft.com/office/powerpoint/2010/main" val="1351017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65D499-C14E-D996-CECC-2BD5B65405A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504661" y="330688"/>
            <a:ext cx="7182677" cy="5844225"/>
          </a:xfrm>
          <a:prstGeom prst="rect">
            <a:avLst/>
          </a:prstGeom>
          <a:ln>
            <a:solidFill>
              <a:schemeClr val="bg1">
                <a:lumMod val="50000"/>
              </a:schemeClr>
            </a:solidFill>
          </a:ln>
        </p:spPr>
      </p:pic>
      <p:sp>
        <p:nvSpPr>
          <p:cNvPr id="2" name="Title 1">
            <a:extLst>
              <a:ext uri="{FF2B5EF4-FFF2-40B4-BE49-F238E27FC236}">
                <a16:creationId xmlns:a16="http://schemas.microsoft.com/office/drawing/2014/main" id="{46BBA887-C250-31E2-8A1B-468675B1FFC9}"/>
              </a:ext>
            </a:extLst>
          </p:cNvPr>
          <p:cNvSpPr>
            <a:spLocks noGrp="1"/>
          </p:cNvSpPr>
          <p:nvPr>
            <p:ph type="title"/>
          </p:nvPr>
        </p:nvSpPr>
        <p:spPr>
          <a:xfrm>
            <a:off x="6470375" y="1131129"/>
            <a:ext cx="4750904" cy="861223"/>
          </a:xfrm>
          <a:solidFill>
            <a:schemeClr val="bg1"/>
          </a:solidFill>
        </p:spPr>
        <p:txBody>
          <a:bodyPr/>
          <a:lstStyle/>
          <a:p>
            <a:r>
              <a:rPr lang="en-US" dirty="0"/>
              <a:t>September 2020!</a:t>
            </a:r>
          </a:p>
        </p:txBody>
      </p:sp>
      <p:sp>
        <p:nvSpPr>
          <p:cNvPr id="4" name="Slide Number Placeholder 3">
            <a:extLst>
              <a:ext uri="{FF2B5EF4-FFF2-40B4-BE49-F238E27FC236}">
                <a16:creationId xmlns:a16="http://schemas.microsoft.com/office/drawing/2014/main" id="{4687C73E-16DC-AF77-5982-699BB4C8B2B4}"/>
              </a:ext>
            </a:extLst>
          </p:cNvPr>
          <p:cNvSpPr>
            <a:spLocks noGrp="1"/>
          </p:cNvSpPr>
          <p:nvPr>
            <p:ph type="sldNum" sz="quarter" idx="12"/>
          </p:nvPr>
        </p:nvSpPr>
        <p:spPr/>
        <p:txBody>
          <a:bodyPr/>
          <a:lstStyle/>
          <a:p>
            <a:fld id="{E4E17628-BB69-494D-BA8C-C14032583637}" type="slidenum">
              <a:rPr lang="en-US" smtClean="0"/>
              <a:t>7</a:t>
            </a:fld>
            <a:endParaRPr lang="en-US"/>
          </a:p>
        </p:txBody>
      </p:sp>
      <p:sp>
        <p:nvSpPr>
          <p:cNvPr id="6" name="TextBox 5">
            <a:extLst>
              <a:ext uri="{FF2B5EF4-FFF2-40B4-BE49-F238E27FC236}">
                <a16:creationId xmlns:a16="http://schemas.microsoft.com/office/drawing/2014/main" id="{DAFD25B3-9EFF-5D15-EE71-E48870CE61ED}"/>
              </a:ext>
            </a:extLst>
          </p:cNvPr>
          <p:cNvSpPr txBox="1"/>
          <p:nvPr/>
        </p:nvSpPr>
        <p:spPr>
          <a:xfrm>
            <a:off x="3115219" y="6228107"/>
            <a:ext cx="8636147" cy="369332"/>
          </a:xfrm>
          <a:prstGeom prst="rect">
            <a:avLst/>
          </a:prstGeom>
          <a:noFill/>
        </p:spPr>
        <p:txBody>
          <a:bodyPr wrap="none" rtlCol="0">
            <a:spAutoFit/>
          </a:bodyPr>
          <a:lstStyle/>
          <a:p>
            <a:r>
              <a:rPr lang="en-US" dirty="0"/>
              <a:t>https://</a:t>
            </a:r>
            <a:r>
              <a:rPr lang="en-US" dirty="0" err="1"/>
              <a:t>dmccreary.medium.com</a:t>
            </a:r>
            <a:r>
              <a:rPr lang="en-US" dirty="0"/>
              <a:t>/using-al-to-generate-detailed-lesson-plans-29a5af200a6a</a:t>
            </a:r>
          </a:p>
        </p:txBody>
      </p:sp>
    </p:spTree>
    <p:extLst>
      <p:ext uri="{BB962C8B-B14F-4D97-AF65-F5344CB8AC3E}">
        <p14:creationId xmlns:p14="http://schemas.microsoft.com/office/powerpoint/2010/main" val="2861958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B9DB7-FAF5-EDCA-6C68-E150AB4E6013}"/>
              </a:ext>
            </a:extLst>
          </p:cNvPr>
          <p:cNvSpPr>
            <a:spLocks noGrp="1"/>
          </p:cNvSpPr>
          <p:nvPr>
            <p:ph type="title"/>
          </p:nvPr>
        </p:nvSpPr>
        <p:spPr/>
        <p:txBody>
          <a:bodyPr/>
          <a:lstStyle/>
          <a:p>
            <a:r>
              <a:rPr lang="en-US" dirty="0"/>
              <a:t>Facts</a:t>
            </a:r>
          </a:p>
        </p:txBody>
      </p:sp>
      <p:sp>
        <p:nvSpPr>
          <p:cNvPr id="3" name="Content Placeholder 2">
            <a:extLst>
              <a:ext uri="{FF2B5EF4-FFF2-40B4-BE49-F238E27FC236}">
                <a16:creationId xmlns:a16="http://schemas.microsoft.com/office/drawing/2014/main" id="{28DF0B79-CA4A-935E-A2B2-19AD7856B968}"/>
              </a:ext>
            </a:extLst>
          </p:cNvPr>
          <p:cNvSpPr>
            <a:spLocks noGrp="1"/>
          </p:cNvSpPr>
          <p:nvPr>
            <p:ph idx="1"/>
          </p:nvPr>
        </p:nvSpPr>
        <p:spPr>
          <a:xfrm>
            <a:off x="723900" y="1504050"/>
            <a:ext cx="10515600" cy="4351338"/>
          </a:xfrm>
        </p:spPr>
        <p:txBody>
          <a:bodyPr>
            <a:normAutofit fontScale="92500"/>
          </a:bodyPr>
          <a:lstStyle/>
          <a:p>
            <a:r>
              <a:rPr lang="en-US" i="1" dirty="0"/>
              <a:t>As of 2022, there are roughly </a:t>
            </a:r>
            <a:r>
              <a:rPr lang="en-US" b="1" i="1" dirty="0"/>
              <a:t>110,000</a:t>
            </a:r>
            <a:r>
              <a:rPr lang="en-US" i="1" dirty="0"/>
              <a:t> tech employees in Minnesota</a:t>
            </a:r>
          </a:p>
          <a:p>
            <a:r>
              <a:rPr lang="en-US" i="1" dirty="0"/>
              <a:t>The annual median tech wage is </a:t>
            </a:r>
            <a:r>
              <a:rPr lang="en-US" b="1" i="1" dirty="0"/>
              <a:t>$94,715</a:t>
            </a:r>
          </a:p>
          <a:p>
            <a:r>
              <a:rPr lang="en-US" i="1" dirty="0"/>
              <a:t>In the next 10 years, Minnesota businesses will have to fill </a:t>
            </a:r>
            <a:r>
              <a:rPr lang="en-US" b="1" i="1" dirty="0"/>
              <a:t>81,000</a:t>
            </a:r>
            <a:r>
              <a:rPr lang="en-US" i="1" dirty="0"/>
              <a:t> tech jobs</a:t>
            </a:r>
          </a:p>
          <a:p>
            <a:pPr lvl="1"/>
            <a:r>
              <a:rPr lang="en-US" i="1" dirty="0"/>
              <a:t>45,000 in the next five years</a:t>
            </a:r>
          </a:p>
          <a:p>
            <a:r>
              <a:rPr lang="en-US" i="1" dirty="0"/>
              <a:t>Vacancies mostly from retirements and job changes to other states, according to the Minnesota Technology Association (MTA)</a:t>
            </a:r>
          </a:p>
          <a:p>
            <a:r>
              <a:rPr lang="en-US" i="1" dirty="0"/>
              <a:t>In that same span, there will be an </a:t>
            </a:r>
            <a:r>
              <a:rPr lang="en-US" b="1" i="1" dirty="0"/>
              <a:t>additional</a:t>
            </a:r>
            <a:r>
              <a:rPr lang="en-US" i="1" dirty="0"/>
              <a:t> 6,500 IT jobs</a:t>
            </a:r>
          </a:p>
          <a:p>
            <a:r>
              <a:rPr lang="en-US" i="1" dirty="0"/>
              <a:t>Minnesota projects to produce only 6,600 new tech workers by 2032, not nearly enough to address all the positions</a:t>
            </a:r>
          </a:p>
          <a:p>
            <a:endParaRPr lang="en-US" i="1" dirty="0"/>
          </a:p>
          <a:p>
            <a:endParaRPr lang="en-US" dirty="0"/>
          </a:p>
        </p:txBody>
      </p:sp>
      <p:sp>
        <p:nvSpPr>
          <p:cNvPr id="4" name="Slide Number Placeholder 3">
            <a:extLst>
              <a:ext uri="{FF2B5EF4-FFF2-40B4-BE49-F238E27FC236}">
                <a16:creationId xmlns:a16="http://schemas.microsoft.com/office/drawing/2014/main" id="{7402FADB-5987-7542-A1D0-E070C36521A2}"/>
              </a:ext>
            </a:extLst>
          </p:cNvPr>
          <p:cNvSpPr>
            <a:spLocks noGrp="1"/>
          </p:cNvSpPr>
          <p:nvPr>
            <p:ph type="sldNum" sz="quarter" idx="12"/>
          </p:nvPr>
        </p:nvSpPr>
        <p:spPr/>
        <p:txBody>
          <a:bodyPr/>
          <a:lstStyle/>
          <a:p>
            <a:fld id="{E4E17628-BB69-494D-BA8C-C14032583637}" type="slidenum">
              <a:rPr lang="en-US" smtClean="0"/>
              <a:t>8</a:t>
            </a:fld>
            <a:endParaRPr lang="en-US"/>
          </a:p>
        </p:txBody>
      </p:sp>
    </p:spTree>
    <p:extLst>
      <p:ext uri="{BB962C8B-B14F-4D97-AF65-F5344CB8AC3E}">
        <p14:creationId xmlns:p14="http://schemas.microsoft.com/office/powerpoint/2010/main" val="51644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BFBB2-8D42-143B-1517-2BD995AE32AC}"/>
              </a:ext>
            </a:extLst>
          </p:cNvPr>
          <p:cNvSpPr>
            <a:spLocks noGrp="1"/>
          </p:cNvSpPr>
          <p:nvPr>
            <p:ph type="title"/>
          </p:nvPr>
        </p:nvSpPr>
        <p:spPr>
          <a:xfrm>
            <a:off x="484215" y="211900"/>
            <a:ext cx="10515600" cy="861223"/>
          </a:xfrm>
        </p:spPr>
        <p:txBody>
          <a:bodyPr/>
          <a:lstStyle/>
          <a:p>
            <a:r>
              <a:rPr lang="en-US" dirty="0"/>
              <a:t>Minnesota is Last</a:t>
            </a:r>
          </a:p>
        </p:txBody>
      </p:sp>
      <p:sp>
        <p:nvSpPr>
          <p:cNvPr id="4" name="Slide Number Placeholder 3">
            <a:extLst>
              <a:ext uri="{FF2B5EF4-FFF2-40B4-BE49-F238E27FC236}">
                <a16:creationId xmlns:a16="http://schemas.microsoft.com/office/drawing/2014/main" id="{5738D8CF-5677-5335-932E-11763F1A10DB}"/>
              </a:ext>
            </a:extLst>
          </p:cNvPr>
          <p:cNvSpPr>
            <a:spLocks noGrp="1"/>
          </p:cNvSpPr>
          <p:nvPr>
            <p:ph type="sldNum" sz="quarter" idx="12"/>
          </p:nvPr>
        </p:nvSpPr>
        <p:spPr/>
        <p:txBody>
          <a:bodyPr/>
          <a:lstStyle/>
          <a:p>
            <a:fld id="{E4E17628-BB69-494D-BA8C-C14032583637}" type="slidenum">
              <a:rPr lang="en-US" smtClean="0"/>
              <a:t>9</a:t>
            </a:fld>
            <a:endParaRPr lang="en-US"/>
          </a:p>
        </p:txBody>
      </p:sp>
      <p:pic>
        <p:nvPicPr>
          <p:cNvPr id="5" name="Picture 4">
            <a:extLst>
              <a:ext uri="{FF2B5EF4-FFF2-40B4-BE49-F238E27FC236}">
                <a16:creationId xmlns:a16="http://schemas.microsoft.com/office/drawing/2014/main" id="{D1C66ABC-3287-F448-9E48-67FC0F010AE1}"/>
              </a:ext>
            </a:extLst>
          </p:cNvPr>
          <p:cNvPicPr>
            <a:picLocks noChangeAspect="1"/>
          </p:cNvPicPr>
          <p:nvPr/>
        </p:nvPicPr>
        <p:blipFill>
          <a:blip r:embed="rId2"/>
          <a:stretch>
            <a:fillRect/>
          </a:stretch>
        </p:blipFill>
        <p:spPr>
          <a:xfrm>
            <a:off x="2445582" y="1208744"/>
            <a:ext cx="7685014" cy="5090258"/>
          </a:xfrm>
          <a:prstGeom prst="rect">
            <a:avLst/>
          </a:prstGeom>
          <a:ln>
            <a:solidFill>
              <a:schemeClr val="tx1"/>
            </a:solidFill>
          </a:ln>
        </p:spPr>
      </p:pic>
      <p:sp>
        <p:nvSpPr>
          <p:cNvPr id="6" name="TextBox 5">
            <a:extLst>
              <a:ext uri="{FF2B5EF4-FFF2-40B4-BE49-F238E27FC236}">
                <a16:creationId xmlns:a16="http://schemas.microsoft.com/office/drawing/2014/main" id="{A8A21576-40C2-9814-E57E-FEB903529974}"/>
              </a:ext>
            </a:extLst>
          </p:cNvPr>
          <p:cNvSpPr txBox="1"/>
          <p:nvPr/>
        </p:nvSpPr>
        <p:spPr>
          <a:xfrm>
            <a:off x="589722" y="6356350"/>
            <a:ext cx="10070193" cy="307777"/>
          </a:xfrm>
          <a:prstGeom prst="rect">
            <a:avLst/>
          </a:prstGeom>
          <a:noFill/>
        </p:spPr>
        <p:txBody>
          <a:bodyPr wrap="none" rtlCol="0">
            <a:spAutoFit/>
          </a:bodyPr>
          <a:lstStyle/>
          <a:p>
            <a:r>
              <a:rPr lang="en-US" sz="1400" dirty="0"/>
              <a:t>https://</a:t>
            </a:r>
            <a:r>
              <a:rPr lang="en-US" sz="1400" dirty="0" err="1"/>
              <a:t>www.startribune.com</a:t>
            </a:r>
            <a:r>
              <a:rPr lang="en-US" sz="1400" dirty="0"/>
              <a:t>/minnesotas-high-school-tech-education-is-among-the-worst-stunting-local-industrys-growth/600275879</a:t>
            </a:r>
          </a:p>
        </p:txBody>
      </p:sp>
    </p:spTree>
    <p:extLst>
      <p:ext uri="{BB962C8B-B14F-4D97-AF65-F5344CB8AC3E}">
        <p14:creationId xmlns:p14="http://schemas.microsoft.com/office/powerpoint/2010/main" val="39283156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22335</TotalTime>
  <Words>1808</Words>
  <Application>Microsoft Macintosh PowerPoint</Application>
  <PresentationFormat>Widescreen</PresentationFormat>
  <Paragraphs>224</Paragraphs>
  <Slides>32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Söhne</vt:lpstr>
      <vt:lpstr>Office Theme</vt:lpstr>
      <vt:lpstr>AI Assisted Learning</vt:lpstr>
      <vt:lpstr>AI-Driven Learning</vt:lpstr>
      <vt:lpstr>Audience Questions</vt:lpstr>
      <vt:lpstr>Background for Dan McCreary</vt:lpstr>
      <vt:lpstr>AI Racing League</vt:lpstr>
      <vt:lpstr>AI and Python Websites and Projects</vt:lpstr>
      <vt:lpstr>September 2020!</vt:lpstr>
      <vt:lpstr>Facts</vt:lpstr>
      <vt:lpstr>Minnesota is Last</vt:lpstr>
      <vt:lpstr>Percentage of High Schools Offering Computer Science</vt:lpstr>
      <vt:lpstr>The Hype Cycle for Generative AI</vt:lpstr>
      <vt:lpstr>The Dropping Cost of Content</vt:lpstr>
      <vt:lpstr>Key Trends</vt:lpstr>
      <vt:lpstr>Cooperating Agents</vt:lpstr>
      <vt:lpstr>Consider the Busy Teacher</vt:lpstr>
      <vt:lpstr>Fact: No Two Students are Alike</vt:lpstr>
      <vt:lpstr>Not all students learn at the same rate</vt:lpstr>
      <vt:lpstr>What Happens?</vt:lpstr>
      <vt:lpstr>But What If The Teacher Could… </vt:lpstr>
      <vt:lpstr>Yes, It Works!</vt:lpstr>
      <vt:lpstr>What About Static Textbooks?</vt:lpstr>
      <vt:lpstr>Make me a Simulation…</vt:lpstr>
      <vt:lpstr>Pulse Width Modulation Demo</vt:lpstr>
      <vt:lpstr>Simulation Generation</vt:lpstr>
      <vt:lpstr>Val Lockhart’s MicroSims</vt:lpstr>
      <vt:lpstr>Call to Action!</vt:lpstr>
      <vt:lpstr>Results: 1 of 3</vt:lpstr>
      <vt:lpstr>Results: 2 of 3</vt:lpstr>
      <vt:lpstr>Results: 3 of 3</vt:lpstr>
      <vt:lpstr>Summary</vt:lpstr>
      <vt:lpstr>Resources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Future of Healthcare</dc:title>
  <dc:creator>Dan McCreary</dc:creator>
  <cp:lastModifiedBy>Dan McCreary</cp:lastModifiedBy>
  <cp:revision>12</cp:revision>
  <dcterms:created xsi:type="dcterms:W3CDTF">2023-08-15T03:37:54Z</dcterms:created>
  <dcterms:modified xsi:type="dcterms:W3CDTF">2023-10-27T04:58:29Z</dcterms:modified>
</cp:coreProperties>
</file>

<file path=docProps/thumbnail.jpeg>
</file>